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57"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3" r:id="rId31"/>
    <p:sldId id="286" r:id="rId32"/>
    <p:sldId id="287" r:id="rId33"/>
    <p:sldId id="288" r:id="rId34"/>
    <p:sldId id="292" r:id="rId35"/>
    <p:sldId id="290" r:id="rId36"/>
    <p:sldId id="291" r:id="rId37"/>
    <p:sldId id="295" r:id="rId38"/>
    <p:sldId id="293" r:id="rId39"/>
    <p:sldId id="294" r:id="rId40"/>
    <p:sldId id="289" r:id="rId4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5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标题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日期占位符 29"/>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19" name="页脚占位符 18"/>
          <p:cNvSpPr>
            <a:spLocks noGrp="1"/>
          </p:cNvSpPr>
          <p:nvPr>
            <p:ph type="ftr" sz="quarter" idx="11"/>
          </p:nvPr>
        </p:nvSpPr>
        <p:spPr/>
        <p:txBody>
          <a:bodyPr/>
          <a:lstStyle/>
          <a:p>
            <a:endParaRPr lang="zh-CN" altLang="en-US"/>
          </a:p>
        </p:txBody>
      </p:sp>
      <p:sp>
        <p:nvSpPr>
          <p:cNvPr id="27" name="灯片编号占位符 2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endParaRPr kumimoji="0"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4" name="文本占位符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5" name="内容占位符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endParaRPr kumimoji="0" lang="zh-CN" altLang="en-US" smtClean="0"/>
          </a:p>
        </p:txBody>
      </p:sp>
      <p:sp>
        <p:nvSpPr>
          <p:cNvPr id="4" name="内容占位符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9" name="单圆角矩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标题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endParaRPr kumimoji="0"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077200" y="6356350"/>
            <a:ext cx="609600" cy="365125"/>
          </a:xfrm>
        </p:spPr>
        <p:txBody>
          <a:bodyPr/>
          <a:lstStyle/>
          <a:p>
            <a:fld id="{0C913308-F349-4B6D-A68A-DD1791B4A57B}" type="slidenum">
              <a:rPr lang="zh-CN" altLang="en-US" smtClean="0"/>
            </a:fld>
            <a:endParaRPr lang="zh-CN" altLang="en-US"/>
          </a:p>
        </p:txBody>
      </p:sp>
      <p:sp>
        <p:nvSpPr>
          <p:cNvPr id="3" name="图片占位符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dirty="0"/>
          </a:p>
        </p:txBody>
      </p:sp>
      <p:sp>
        <p:nvSpPr>
          <p:cNvPr id="10" name="任意多边形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任意多边形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任意多边形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任意多边形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标题占位符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0820CF-B880-4189-942D-D702A7CBA730}" type="datetimeFigureOut">
              <a:rPr lang="zh-CN" altLang="en-US" smtClean="0"/>
            </a:fld>
            <a:endParaRPr lang="zh-CN" altLang="en-US"/>
          </a:p>
        </p:txBody>
      </p:sp>
      <p:sp>
        <p:nvSpPr>
          <p:cNvPr id="22" name="页脚占位符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zh-CN" altLang="en-US"/>
          </a:p>
        </p:txBody>
      </p:sp>
      <p:sp>
        <p:nvSpPr>
          <p:cNvPr id="18" name="灯片编号占位符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C913308-F349-4B6D-A68A-DD1791B4A57B}" type="slidenum">
              <a:rPr lang="zh-CN" altLang="en-US" smtClean="0"/>
            </a:fld>
            <a:endParaRPr lang="zh-CN" altLang="en-US"/>
          </a:p>
        </p:txBody>
      </p:sp>
      <p:grpSp>
        <p:nvGrpSpPr>
          <p:cNvPr id="2" name="组合 1"/>
          <p:cNvGrpSpPr/>
          <p:nvPr/>
        </p:nvGrpSpPr>
        <p:grpSpPr>
          <a:xfrm>
            <a:off x="-19017" y="202408"/>
            <a:ext cx="9180548" cy="649224"/>
            <a:chOff x="-19045" y="216550"/>
            <a:chExt cx="9180548" cy="649224"/>
          </a:xfrm>
        </p:grpSpPr>
        <p:sp>
          <p:nvSpPr>
            <p:cNvPr id="12" name="任意多边形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任意多边形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hemeOverride" Target="../theme/themeOverride6.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1643050"/>
            <a:ext cx="7143800" cy="1500198"/>
          </a:xfrm>
        </p:spPr>
        <p:txBody>
          <a:bodyPr>
            <a:normAutofit fontScale="90000"/>
          </a:bodyPr>
          <a:lstStyle/>
          <a:p>
            <a:pPr algn="ctr"/>
            <a:br>
              <a:rPr lang="zh-CN" altLang="en-US" b="0" dirty="0" smtClean="0"/>
            </a:br>
            <a:r>
              <a:rPr lang="zh-CN" altLang="en-US" sz="6000" dirty="0" smtClean="0"/>
              <a:t>流行性感冒诊疗方案</a:t>
            </a:r>
            <a:br>
              <a:rPr lang="en-US" altLang="zh-CN" sz="6000" b="0" dirty="0" smtClean="0"/>
            </a:br>
            <a:r>
              <a:rPr lang="zh-CN" altLang="en-US" sz="3600" dirty="0" smtClean="0"/>
              <a:t>（</a:t>
            </a:r>
            <a:r>
              <a:rPr lang="en-US" altLang="zh-CN" sz="3600" dirty="0" smtClean="0"/>
              <a:t>2018</a:t>
            </a:r>
            <a:r>
              <a:rPr lang="zh-CN" altLang="en-US" sz="3600" dirty="0" smtClean="0"/>
              <a:t>年版）解读</a:t>
            </a:r>
            <a:endParaRPr lang="zh-CN" altLang="en-US" sz="3600" dirty="0"/>
          </a:p>
        </p:txBody>
      </p:sp>
      <p:sp>
        <p:nvSpPr>
          <p:cNvPr id="3" name="副标题 2"/>
          <p:cNvSpPr>
            <a:spLocks noGrp="1"/>
          </p:cNvSpPr>
          <p:nvPr>
            <p:ph type="subTitle" idx="1"/>
          </p:nvPr>
        </p:nvSpPr>
        <p:spPr>
          <a:xfrm>
            <a:off x="533400" y="4071942"/>
            <a:ext cx="7854696" cy="909194"/>
          </a:xfrm>
        </p:spPr>
        <p:txBody>
          <a:bodyPr/>
          <a:lstStyle/>
          <a:p>
            <a:pPr algn="ctr"/>
            <a:r>
              <a:rPr lang="zh-CN" altLang="en-US" dirty="0" smtClean="0"/>
              <a:t>赣州市中医院急诊科   何永亮</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186766" cy="510334"/>
          </a:xfrm>
        </p:spPr>
        <p:txBody>
          <a:bodyPr>
            <a:normAutofit fontScale="90000"/>
          </a:bodyPr>
          <a:lstStyle/>
          <a:p>
            <a:r>
              <a:rPr lang="zh-CN" altLang="en-US" sz="3200" b="1" dirty="0" smtClean="0"/>
              <a:t>人类历史上最严重的几次流感</a:t>
            </a:r>
            <a:endParaRPr lang="zh-CN" altLang="en-US" sz="3200" dirty="0"/>
          </a:p>
        </p:txBody>
      </p:sp>
      <p:sp>
        <p:nvSpPr>
          <p:cNvPr id="3" name="内容占位符 2"/>
          <p:cNvSpPr>
            <a:spLocks noGrp="1"/>
          </p:cNvSpPr>
          <p:nvPr>
            <p:ph idx="1"/>
          </p:nvPr>
        </p:nvSpPr>
        <p:spPr>
          <a:xfrm>
            <a:off x="500034" y="1571612"/>
            <a:ext cx="8229600" cy="4389120"/>
          </a:xfrm>
        </p:spPr>
        <p:txBody>
          <a:bodyPr>
            <a:normAutofit fontScale="92500" lnSpcReduction="10000"/>
          </a:bodyPr>
          <a:lstStyle/>
          <a:p>
            <a:pPr>
              <a:buFont typeface="Wingdings" panose="05000000000000000000" pitchFamily="2" charset="2"/>
              <a:buChar char="l"/>
            </a:pPr>
            <a:r>
              <a:rPr lang="zh-CN" altLang="en-US" sz="2400" dirty="0" smtClean="0">
                <a:latin typeface="+mn-ea"/>
              </a:rPr>
              <a:t>公元前</a:t>
            </a:r>
            <a:r>
              <a:rPr lang="en-US" altLang="zh-CN" sz="2400" dirty="0" smtClean="0">
                <a:latin typeface="+mn-ea"/>
              </a:rPr>
              <a:t>412</a:t>
            </a:r>
            <a:r>
              <a:rPr lang="zh-CN" altLang="en-US" sz="2400" dirty="0" smtClean="0">
                <a:latin typeface="+mn-ea"/>
              </a:rPr>
              <a:t>年</a:t>
            </a:r>
            <a:endParaRPr lang="en-US" altLang="zh-CN" sz="2400" dirty="0" smtClean="0">
              <a:latin typeface="+mn-ea"/>
            </a:endParaRPr>
          </a:p>
          <a:p>
            <a:r>
              <a:rPr lang="zh-CN" altLang="en-US" sz="2400" dirty="0" smtClean="0">
                <a:latin typeface="+mn-ea"/>
              </a:rPr>
              <a:t>“现代医学之父”</a:t>
            </a:r>
            <a:r>
              <a:rPr lang="en-US" altLang="zh-CN" sz="2400" dirty="0" smtClean="0">
                <a:latin typeface="+mn-ea"/>
              </a:rPr>
              <a:t> </a:t>
            </a:r>
            <a:r>
              <a:rPr lang="zh-CN" altLang="en-US" sz="2400" dirty="0" smtClean="0">
                <a:latin typeface="+mn-ea"/>
              </a:rPr>
              <a:t>希波克拉底就已经记述了类似流感的症状。</a:t>
            </a:r>
            <a:endParaRPr lang="en-US" altLang="zh-CN" sz="2400" dirty="0" smtClean="0">
              <a:latin typeface="+mn-ea"/>
            </a:endParaRPr>
          </a:p>
          <a:p>
            <a:pPr>
              <a:buFont typeface="Wingdings" panose="05000000000000000000" pitchFamily="2" charset="2"/>
              <a:buChar char="l"/>
            </a:pPr>
            <a:r>
              <a:rPr lang="en-US" altLang="zh-CN" sz="2400" dirty="0" smtClean="0">
                <a:latin typeface="+mn-ea"/>
              </a:rPr>
              <a:t>1580</a:t>
            </a:r>
            <a:r>
              <a:rPr lang="zh-CN" altLang="en-US" sz="2400" dirty="0" smtClean="0">
                <a:latin typeface="+mn-ea"/>
              </a:rPr>
              <a:t>年</a:t>
            </a:r>
            <a:endParaRPr lang="en-US" altLang="zh-CN" sz="2400" dirty="0" smtClean="0">
              <a:latin typeface="+mn-ea"/>
            </a:endParaRPr>
          </a:p>
          <a:p>
            <a:r>
              <a:rPr lang="zh-CN" altLang="en-US" sz="2400" dirty="0" smtClean="0">
                <a:latin typeface="+mn-ea"/>
              </a:rPr>
              <a:t>    对流感大流行最早的详尽描述是</a:t>
            </a:r>
            <a:r>
              <a:rPr lang="en-US" altLang="zh-CN" sz="2400" dirty="0" smtClean="0">
                <a:latin typeface="+mn-ea"/>
              </a:rPr>
              <a:t>1580</a:t>
            </a:r>
            <a:r>
              <a:rPr lang="zh-CN" altLang="en-US" sz="2400" dirty="0" smtClean="0">
                <a:latin typeface="+mn-ea"/>
              </a:rPr>
              <a:t>年。这一年，数月之间，罗马便死亡</a:t>
            </a:r>
            <a:r>
              <a:rPr lang="en-US" altLang="zh-CN" sz="2400" dirty="0" smtClean="0">
                <a:latin typeface="+mn-ea"/>
              </a:rPr>
              <a:t>9000</a:t>
            </a:r>
            <a:r>
              <a:rPr lang="zh-CN" altLang="en-US" sz="2400" dirty="0" smtClean="0">
                <a:latin typeface="+mn-ea"/>
              </a:rPr>
              <a:t>人，马德里变成了一座荒无人烟的空城，意大利、西班牙增加了几十万座新坟。当时的人们把流感称为“闪电般的瘟神”。</a:t>
            </a:r>
            <a:endParaRPr lang="en-US" altLang="zh-CN" sz="2400" dirty="0" smtClean="0">
              <a:latin typeface="+mn-ea"/>
            </a:endParaRPr>
          </a:p>
          <a:p>
            <a:pPr>
              <a:buFont typeface="Wingdings" panose="05000000000000000000" pitchFamily="2" charset="2"/>
              <a:buChar char="l"/>
            </a:pPr>
            <a:r>
              <a:rPr lang="en-US" altLang="zh-CN" sz="2400" dirty="0" smtClean="0">
                <a:latin typeface="+mn-ea"/>
              </a:rPr>
              <a:t>1658</a:t>
            </a:r>
            <a:r>
              <a:rPr lang="zh-CN" altLang="en-US" sz="2400" dirty="0" smtClean="0">
                <a:latin typeface="+mn-ea"/>
              </a:rPr>
              <a:t>年</a:t>
            </a:r>
            <a:endParaRPr lang="en-US" altLang="zh-CN" sz="2400" dirty="0" smtClean="0">
              <a:latin typeface="+mn-ea"/>
            </a:endParaRPr>
          </a:p>
          <a:p>
            <a:r>
              <a:rPr lang="en-US" altLang="zh-CN" sz="2400" dirty="0" smtClean="0">
                <a:latin typeface="+mn-ea"/>
              </a:rPr>
              <a:t>    </a:t>
            </a:r>
            <a:r>
              <a:rPr lang="zh-CN" altLang="en-US" sz="2400" dirty="0" smtClean="0">
                <a:latin typeface="+mn-ea"/>
              </a:rPr>
              <a:t>意大利威尼斯城的一次流感大流行使</a:t>
            </a:r>
            <a:r>
              <a:rPr lang="en-US" altLang="zh-CN" sz="2400" dirty="0" smtClean="0">
                <a:latin typeface="+mn-ea"/>
              </a:rPr>
              <a:t>6</a:t>
            </a:r>
            <a:r>
              <a:rPr lang="zh-CN" altLang="en-US" sz="2400" dirty="0" smtClean="0">
                <a:latin typeface="+mn-ea"/>
              </a:rPr>
              <a:t>万人死亡，惊慌的人们认为这是上帝的惩罚，所以将这种病命名为“</a:t>
            </a:r>
            <a:r>
              <a:rPr lang="en-US" altLang="zh-CN" sz="2400" dirty="0" smtClean="0">
                <a:latin typeface="+mn-ea"/>
              </a:rPr>
              <a:t>Influenza”</a:t>
            </a:r>
            <a:r>
              <a:rPr lang="zh-CN" altLang="en-US" sz="2400" dirty="0" smtClean="0">
                <a:latin typeface="+mn-ea"/>
              </a:rPr>
              <a:t>，意即“魔鬼”。今天，虽然科学已经证明流感是病毒感染所致，可这个名称却一直沿用了下来。</a:t>
            </a:r>
            <a:endParaRPr lang="zh-CN" altLang="en-US" sz="2400" dirty="0" smtClean="0">
              <a:latin typeface="+mn-ea"/>
            </a:endParaRPr>
          </a:p>
          <a:p>
            <a:endParaRPr lang="zh-CN" altLang="en-US" dirty="0" smtClean="0"/>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186766" cy="510334"/>
          </a:xfrm>
        </p:spPr>
        <p:txBody>
          <a:bodyPr>
            <a:normAutofit fontScale="90000"/>
          </a:bodyPr>
          <a:lstStyle/>
          <a:p>
            <a:r>
              <a:rPr lang="zh-CN" altLang="en-US" sz="3200" b="1" dirty="0" smtClean="0"/>
              <a:t>人类历史上最严重的几次流感</a:t>
            </a:r>
            <a:endParaRPr lang="zh-CN" altLang="en-US" sz="3200" dirty="0"/>
          </a:p>
        </p:txBody>
      </p:sp>
      <p:sp>
        <p:nvSpPr>
          <p:cNvPr id="3" name="内容占位符 2"/>
          <p:cNvSpPr>
            <a:spLocks noGrp="1"/>
          </p:cNvSpPr>
          <p:nvPr>
            <p:ph idx="1"/>
          </p:nvPr>
        </p:nvSpPr>
        <p:spPr>
          <a:xfrm>
            <a:off x="500034" y="1571612"/>
            <a:ext cx="8229600" cy="4389120"/>
          </a:xfrm>
        </p:spPr>
        <p:txBody>
          <a:bodyPr>
            <a:normAutofit fontScale="92500"/>
          </a:bodyPr>
          <a:lstStyle/>
          <a:p>
            <a:pPr>
              <a:buFont typeface="Wingdings" panose="05000000000000000000" pitchFamily="2" charset="2"/>
              <a:buChar char="l"/>
            </a:pPr>
            <a:r>
              <a:rPr lang="en-US" altLang="zh-CN" dirty="0" smtClean="0">
                <a:latin typeface="+mn-ea"/>
              </a:rPr>
              <a:t>  1918</a:t>
            </a:r>
            <a:r>
              <a:rPr lang="zh-CN" altLang="en-US" dirty="0" smtClean="0">
                <a:latin typeface="+mn-ea"/>
              </a:rPr>
              <a:t>年</a:t>
            </a:r>
            <a:endParaRPr lang="zh-CN" altLang="en-US" dirty="0" smtClean="0">
              <a:latin typeface="+mn-ea"/>
            </a:endParaRPr>
          </a:p>
          <a:p>
            <a:r>
              <a:rPr lang="zh-CN" altLang="en-US" dirty="0" smtClean="0">
                <a:latin typeface="+mn-ea"/>
              </a:rPr>
              <a:t>　　据说当时全球</a:t>
            </a:r>
            <a:r>
              <a:rPr lang="en-US" altLang="zh-CN" dirty="0" smtClean="0">
                <a:latin typeface="+mn-ea"/>
              </a:rPr>
              <a:t>17</a:t>
            </a:r>
            <a:r>
              <a:rPr lang="zh-CN" altLang="en-US" dirty="0" smtClean="0">
                <a:latin typeface="+mn-ea"/>
              </a:rPr>
              <a:t>亿人口中，有</a:t>
            </a:r>
            <a:r>
              <a:rPr lang="en-US" altLang="zh-CN" dirty="0" smtClean="0">
                <a:latin typeface="+mn-ea"/>
              </a:rPr>
              <a:t>7</a:t>
            </a:r>
            <a:r>
              <a:rPr lang="zh-CN" altLang="en-US" dirty="0" smtClean="0">
                <a:latin typeface="+mn-ea"/>
              </a:rPr>
              <a:t>亿人发病，这就是</a:t>
            </a:r>
            <a:r>
              <a:rPr lang="en-US" altLang="zh-CN" dirty="0" smtClean="0">
                <a:latin typeface="+mn-ea"/>
              </a:rPr>
              <a:t>20</a:t>
            </a:r>
            <a:r>
              <a:rPr lang="zh-CN" altLang="en-US" dirty="0" smtClean="0">
                <a:latin typeface="+mn-ea"/>
              </a:rPr>
              <a:t>世纪人们闻之色变的西班牙流感，或称</a:t>
            </a:r>
            <a:r>
              <a:rPr lang="en-US" altLang="zh-CN" dirty="0" smtClean="0">
                <a:latin typeface="+mn-ea"/>
              </a:rPr>
              <a:t>1918</a:t>
            </a:r>
            <a:r>
              <a:rPr lang="zh-CN" altLang="en-US" dirty="0" smtClean="0">
                <a:latin typeface="+mn-ea"/>
              </a:rPr>
              <a:t>年流感，夺去了</a:t>
            </a:r>
            <a:r>
              <a:rPr lang="en-US" altLang="zh-CN" dirty="0" smtClean="0">
                <a:latin typeface="+mn-ea"/>
              </a:rPr>
              <a:t>2000</a:t>
            </a:r>
            <a:r>
              <a:rPr lang="zh-CN" altLang="en-US" dirty="0" smtClean="0">
                <a:latin typeface="+mn-ea"/>
              </a:rPr>
              <a:t>万人～</a:t>
            </a:r>
            <a:r>
              <a:rPr lang="en-US" altLang="zh-CN" dirty="0" smtClean="0">
                <a:latin typeface="+mn-ea"/>
              </a:rPr>
              <a:t>4000</a:t>
            </a:r>
            <a:r>
              <a:rPr lang="zh-CN" altLang="en-US" dirty="0" smtClean="0">
                <a:latin typeface="+mn-ea"/>
              </a:rPr>
              <a:t>万人的性命，据称此乃保守估计。</a:t>
            </a:r>
            <a:endParaRPr lang="zh-CN" altLang="en-US" dirty="0" smtClean="0">
              <a:latin typeface="+mn-ea"/>
            </a:endParaRPr>
          </a:p>
          <a:p>
            <a:r>
              <a:rPr lang="zh-CN" altLang="en-US" dirty="0" smtClean="0">
                <a:latin typeface="+mn-ea"/>
              </a:rPr>
              <a:t>　　西班牙流感并不是从西班牙起源的，它最早出现在美国堪萨斯州的芬斯顿</a:t>
            </a:r>
            <a:r>
              <a:rPr lang="en-US" altLang="zh-CN" dirty="0" smtClean="0">
                <a:latin typeface="+mn-ea"/>
              </a:rPr>
              <a:t>(Funston)</a:t>
            </a:r>
            <a:r>
              <a:rPr lang="zh-CN" altLang="en-US" dirty="0" smtClean="0">
                <a:latin typeface="+mn-ea"/>
              </a:rPr>
              <a:t>军营中</a:t>
            </a:r>
            <a:r>
              <a:rPr lang="en-US" altLang="zh-CN" dirty="0" smtClean="0">
                <a:latin typeface="+mn-ea"/>
              </a:rPr>
              <a:t>(1918</a:t>
            </a:r>
            <a:r>
              <a:rPr lang="zh-CN" altLang="en-US" dirty="0" smtClean="0">
                <a:latin typeface="+mn-ea"/>
              </a:rPr>
              <a:t>年</a:t>
            </a:r>
            <a:r>
              <a:rPr lang="en-US" altLang="zh-CN" dirty="0" smtClean="0">
                <a:latin typeface="+mn-ea"/>
              </a:rPr>
              <a:t>2</a:t>
            </a:r>
            <a:r>
              <a:rPr lang="zh-CN" altLang="en-US" dirty="0" smtClean="0">
                <a:latin typeface="+mn-ea"/>
              </a:rPr>
              <a:t>月</a:t>
            </a:r>
            <a:r>
              <a:rPr lang="en-US" altLang="zh-CN" dirty="0" smtClean="0">
                <a:latin typeface="+mn-ea"/>
              </a:rPr>
              <a:t>)</a:t>
            </a:r>
            <a:r>
              <a:rPr lang="zh-CN" altLang="en-US" dirty="0" smtClean="0">
                <a:latin typeface="+mn-ea"/>
              </a:rPr>
              <a:t>，后来流感传到西班牙，总共造成</a:t>
            </a:r>
            <a:r>
              <a:rPr lang="en-US" altLang="zh-CN" dirty="0" smtClean="0">
                <a:latin typeface="+mn-ea"/>
              </a:rPr>
              <a:t>800</a:t>
            </a:r>
            <a:r>
              <a:rPr lang="zh-CN" altLang="en-US" dirty="0" smtClean="0">
                <a:latin typeface="+mn-ea"/>
              </a:rPr>
              <a:t>万西班牙人死亡，因此被称做“西班牙流感”</a:t>
            </a:r>
            <a:r>
              <a:rPr lang="en-US" altLang="zh-CN" dirty="0" smtClean="0">
                <a:latin typeface="+mn-ea"/>
              </a:rPr>
              <a:t>(Spanish Lady)</a:t>
            </a:r>
            <a:r>
              <a:rPr lang="zh-CN" altLang="en-US" dirty="0" smtClean="0">
                <a:latin typeface="+mn-ea"/>
              </a:rPr>
              <a:t>。据说，在这场流感之后，美国人的平均寿命减少了</a:t>
            </a:r>
            <a:r>
              <a:rPr lang="en-US" altLang="zh-CN" dirty="0" smtClean="0">
                <a:latin typeface="+mn-ea"/>
              </a:rPr>
              <a:t>10</a:t>
            </a:r>
            <a:r>
              <a:rPr lang="zh-CN" altLang="en-US" dirty="0" smtClean="0">
                <a:latin typeface="+mn-ea"/>
              </a:rPr>
              <a:t>年。</a:t>
            </a:r>
            <a:endParaRPr lang="zh-CN" altLang="en-US" dirty="0" smtClean="0">
              <a:latin typeface="+mn-ea"/>
            </a:endParaRPr>
          </a:p>
          <a:p>
            <a:r>
              <a:rPr lang="zh-CN" altLang="en-US" dirty="0" smtClean="0"/>
              <a:t>　　</a:t>
            </a:r>
            <a:endParaRPr lang="zh-CN" altLang="en-US" dirty="0" smtClean="0"/>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人类历史上最严重的几次流感</a:t>
            </a:r>
            <a:endParaRPr lang="zh-CN" altLang="en-US" sz="2800" dirty="0"/>
          </a:p>
        </p:txBody>
      </p:sp>
      <p:sp>
        <p:nvSpPr>
          <p:cNvPr id="3" name="内容占位符 2"/>
          <p:cNvSpPr>
            <a:spLocks noGrp="1"/>
          </p:cNvSpPr>
          <p:nvPr>
            <p:ph idx="1"/>
          </p:nvPr>
        </p:nvSpPr>
        <p:spPr>
          <a:xfrm>
            <a:off x="428596" y="1571612"/>
            <a:ext cx="8229600" cy="4389120"/>
          </a:xfrm>
        </p:spPr>
        <p:txBody>
          <a:bodyPr/>
          <a:lstStyle/>
          <a:p>
            <a:pPr>
              <a:buFont typeface="Wingdings" panose="05000000000000000000" pitchFamily="2" charset="2"/>
              <a:buChar char="l"/>
            </a:pPr>
            <a:r>
              <a:rPr lang="en-US" altLang="zh-CN" dirty="0" smtClean="0">
                <a:latin typeface="+mn-ea"/>
              </a:rPr>
              <a:t>1957</a:t>
            </a:r>
            <a:r>
              <a:rPr lang="zh-CN" altLang="en-US" dirty="0" smtClean="0">
                <a:latin typeface="+mn-ea"/>
              </a:rPr>
              <a:t>年</a:t>
            </a:r>
            <a:endParaRPr lang="zh-CN" altLang="en-US" dirty="0" smtClean="0">
              <a:latin typeface="+mn-ea"/>
            </a:endParaRPr>
          </a:p>
          <a:p>
            <a:r>
              <a:rPr lang="zh-CN" altLang="en-US" dirty="0" smtClean="0">
                <a:latin typeface="+mn-ea"/>
              </a:rPr>
              <a:t>　　流感再度在全世界肆虐，它越海跨洋，势不可当。</a:t>
            </a:r>
            <a:r>
              <a:rPr lang="en-US" altLang="zh-CN" dirty="0" smtClean="0">
                <a:latin typeface="+mn-ea"/>
              </a:rPr>
              <a:t>1957</a:t>
            </a:r>
            <a:r>
              <a:rPr lang="zh-CN" altLang="en-US" dirty="0" smtClean="0">
                <a:latin typeface="+mn-ea"/>
              </a:rPr>
              <a:t>年，爆发了亚洲流感</a:t>
            </a:r>
            <a:r>
              <a:rPr lang="en-US" altLang="zh-CN" dirty="0" smtClean="0">
                <a:latin typeface="+mn-ea"/>
              </a:rPr>
              <a:t>(</a:t>
            </a:r>
            <a:r>
              <a:rPr lang="zh-CN" altLang="en-US" dirty="0" smtClean="0">
                <a:latin typeface="+mn-ea"/>
              </a:rPr>
              <a:t>病毒类型</a:t>
            </a:r>
            <a:r>
              <a:rPr lang="en-US" altLang="zh-CN" dirty="0" smtClean="0">
                <a:latin typeface="+mn-ea"/>
              </a:rPr>
              <a:t>H2N2)</a:t>
            </a:r>
            <a:r>
              <a:rPr lang="zh-CN" altLang="en-US" dirty="0" smtClean="0">
                <a:latin typeface="+mn-ea"/>
              </a:rPr>
              <a:t>，流感两周后骚扰了亚洲的所有国家，接着又在美洲和欧洲登陆。</a:t>
            </a:r>
            <a:endParaRPr lang="zh-CN" altLang="en-US" dirty="0" smtClean="0">
              <a:latin typeface="+mn-ea"/>
            </a:endParaRPr>
          </a:p>
          <a:p>
            <a:r>
              <a:rPr lang="zh-CN" altLang="en-US" dirty="0" smtClean="0">
                <a:latin typeface="+mn-ea"/>
              </a:rPr>
              <a:t>　　科学的进步让科学家很快就能够确定出流感病毒，卫生官员也能够快速做出反应，生产出疫苗，但是，全球仍然有</a:t>
            </a:r>
            <a:r>
              <a:rPr lang="en-US" altLang="zh-CN" dirty="0" smtClean="0">
                <a:latin typeface="+mn-ea"/>
              </a:rPr>
              <a:t>200</a:t>
            </a:r>
            <a:r>
              <a:rPr lang="zh-CN" altLang="en-US" dirty="0" smtClean="0">
                <a:latin typeface="+mn-ea"/>
              </a:rPr>
              <a:t>多万人遭遇厄运。随着科学家对流感研究的深入，全球的疫苗产量也逐日增多。</a:t>
            </a:r>
            <a:endParaRPr lang="zh-CN" altLang="en-US" dirty="0" smtClean="0">
              <a:latin typeface="+mn-ea"/>
            </a:endParaRPr>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人类历史上最严重的几次流感</a:t>
            </a:r>
            <a:endParaRPr lang="zh-CN" altLang="en-US" sz="2800" dirty="0"/>
          </a:p>
        </p:txBody>
      </p:sp>
      <p:sp>
        <p:nvSpPr>
          <p:cNvPr id="3" name="内容占位符 2"/>
          <p:cNvSpPr>
            <a:spLocks noGrp="1"/>
          </p:cNvSpPr>
          <p:nvPr>
            <p:ph idx="1"/>
          </p:nvPr>
        </p:nvSpPr>
        <p:spPr>
          <a:xfrm>
            <a:off x="500034" y="1571612"/>
            <a:ext cx="8229600" cy="4389120"/>
          </a:xfrm>
        </p:spPr>
        <p:txBody>
          <a:bodyPr>
            <a:normAutofit fontScale="77500" lnSpcReduction="20000"/>
          </a:bodyPr>
          <a:lstStyle/>
          <a:p>
            <a:pPr>
              <a:buFont typeface="Wingdings" panose="05000000000000000000" pitchFamily="2" charset="2"/>
              <a:buChar char="l"/>
            </a:pPr>
            <a:r>
              <a:rPr lang="en-US" altLang="zh-CN" dirty="0" smtClean="0">
                <a:latin typeface="+mn-ea"/>
              </a:rPr>
              <a:t>1968</a:t>
            </a:r>
            <a:r>
              <a:rPr lang="zh-CN" altLang="en-US" dirty="0" smtClean="0">
                <a:latin typeface="+mn-ea"/>
              </a:rPr>
              <a:t>年</a:t>
            </a:r>
            <a:endParaRPr lang="zh-CN" altLang="en-US" dirty="0" smtClean="0">
              <a:latin typeface="+mn-ea"/>
            </a:endParaRPr>
          </a:p>
          <a:p>
            <a:r>
              <a:rPr lang="zh-CN" altLang="en-US" dirty="0" smtClean="0">
                <a:latin typeface="+mn-ea"/>
              </a:rPr>
              <a:t>　　</a:t>
            </a:r>
            <a:r>
              <a:rPr lang="en-US" altLang="zh-CN" dirty="0" smtClean="0">
                <a:latin typeface="+mn-ea"/>
              </a:rPr>
              <a:t>1968</a:t>
            </a:r>
            <a:r>
              <a:rPr lang="zh-CN" altLang="en-US" dirty="0" smtClean="0">
                <a:latin typeface="+mn-ea"/>
              </a:rPr>
              <a:t>年</a:t>
            </a:r>
            <a:r>
              <a:rPr lang="en-US" altLang="zh-CN" dirty="0" smtClean="0">
                <a:latin typeface="+mn-ea"/>
              </a:rPr>
              <a:t>7</a:t>
            </a:r>
            <a:r>
              <a:rPr lang="zh-CN" altLang="en-US" dirty="0" smtClean="0">
                <a:latin typeface="+mn-ea"/>
              </a:rPr>
              <a:t>月，由甲型流感病毒</a:t>
            </a:r>
            <a:r>
              <a:rPr lang="en-US" altLang="zh-CN" dirty="0" smtClean="0">
                <a:latin typeface="+mn-ea"/>
              </a:rPr>
              <a:t>(H3N2)</a:t>
            </a:r>
            <a:r>
              <a:rPr lang="zh-CN" altLang="en-US" dirty="0" smtClean="0">
                <a:latin typeface="+mn-ea"/>
              </a:rPr>
              <a:t>所致的香港流感在香港大规模爆发，并引致全球流感大流行。据统计，美国共有</a:t>
            </a:r>
            <a:r>
              <a:rPr lang="en-US" altLang="zh-CN" dirty="0" smtClean="0">
                <a:latin typeface="+mn-ea"/>
              </a:rPr>
              <a:t>3.4</a:t>
            </a:r>
            <a:r>
              <a:rPr lang="zh-CN" altLang="en-US" dirty="0" smtClean="0">
                <a:latin typeface="+mn-ea"/>
              </a:rPr>
              <a:t>万人因感染致死，整个伦敦很多人染病，需要大批志愿者进行护理。</a:t>
            </a:r>
            <a:endParaRPr lang="zh-CN" altLang="en-US" dirty="0" smtClean="0">
              <a:latin typeface="+mn-ea"/>
            </a:endParaRPr>
          </a:p>
          <a:p>
            <a:pPr>
              <a:buFont typeface="Wingdings" panose="05000000000000000000" pitchFamily="2" charset="2"/>
              <a:buChar char="l"/>
            </a:pPr>
            <a:r>
              <a:rPr lang="en-US" altLang="zh-CN" dirty="0" smtClean="0">
                <a:latin typeface="+mn-ea"/>
              </a:rPr>
              <a:t>1976</a:t>
            </a:r>
            <a:r>
              <a:rPr lang="zh-CN" altLang="en-US" dirty="0" smtClean="0">
                <a:latin typeface="+mn-ea"/>
              </a:rPr>
              <a:t>年</a:t>
            </a:r>
            <a:endParaRPr lang="zh-CN" altLang="en-US" dirty="0" smtClean="0">
              <a:latin typeface="+mn-ea"/>
            </a:endParaRPr>
          </a:p>
          <a:p>
            <a:r>
              <a:rPr lang="zh-CN" altLang="en-US" dirty="0" smtClean="0">
                <a:latin typeface="+mn-ea"/>
              </a:rPr>
              <a:t>　　</a:t>
            </a:r>
            <a:r>
              <a:rPr lang="en-US" altLang="zh-CN" dirty="0" smtClean="0">
                <a:latin typeface="+mn-ea"/>
              </a:rPr>
              <a:t>1976</a:t>
            </a:r>
            <a:r>
              <a:rPr lang="zh-CN" altLang="en-US" dirty="0" smtClean="0">
                <a:latin typeface="+mn-ea"/>
              </a:rPr>
              <a:t>年，驻扎于美国新泽西州福特迪克斯军事基地的一名美军士兵感染“猪流感”致死，很多卫生官员担心“西班牙流感”卷土重来，引发了全国性恐慌。但是，该病毒当时只在美国的猪之间传播，而且也研制出了疫苗，</a:t>
            </a:r>
            <a:r>
              <a:rPr lang="en-US" altLang="zh-CN" dirty="0" smtClean="0">
                <a:latin typeface="+mn-ea"/>
              </a:rPr>
              <a:t>1/4</a:t>
            </a:r>
            <a:r>
              <a:rPr lang="zh-CN" altLang="en-US" dirty="0" smtClean="0">
                <a:latin typeface="+mn-ea"/>
              </a:rPr>
              <a:t>的美国人注射了疫苗，因而并没有爆发大规模疫情。</a:t>
            </a:r>
            <a:endParaRPr lang="zh-CN" altLang="en-US" dirty="0" smtClean="0">
              <a:latin typeface="+mn-ea"/>
            </a:endParaRPr>
          </a:p>
          <a:p>
            <a:pPr>
              <a:buFont typeface="Wingdings" panose="05000000000000000000" pitchFamily="2" charset="2"/>
              <a:buChar char="l"/>
            </a:pPr>
            <a:r>
              <a:rPr lang="en-US" altLang="zh-CN" dirty="0" smtClean="0">
                <a:latin typeface="+mn-ea"/>
              </a:rPr>
              <a:t>1977</a:t>
            </a:r>
            <a:r>
              <a:rPr lang="zh-CN" altLang="en-US" dirty="0" smtClean="0">
                <a:latin typeface="+mn-ea"/>
              </a:rPr>
              <a:t>年～</a:t>
            </a:r>
            <a:r>
              <a:rPr lang="en-US" altLang="zh-CN" dirty="0" smtClean="0">
                <a:latin typeface="+mn-ea"/>
              </a:rPr>
              <a:t>1978</a:t>
            </a:r>
            <a:r>
              <a:rPr lang="zh-CN" altLang="en-US" dirty="0" smtClean="0">
                <a:latin typeface="+mn-ea"/>
              </a:rPr>
              <a:t>年</a:t>
            </a:r>
            <a:endParaRPr lang="zh-CN" altLang="en-US" dirty="0" smtClean="0">
              <a:latin typeface="+mn-ea"/>
            </a:endParaRPr>
          </a:p>
          <a:p>
            <a:r>
              <a:rPr lang="zh-CN" altLang="en-US" dirty="0" smtClean="0">
                <a:latin typeface="+mn-ea"/>
              </a:rPr>
              <a:t>　　</a:t>
            </a:r>
            <a:r>
              <a:rPr lang="en-US" altLang="zh-CN" dirty="0" smtClean="0">
                <a:latin typeface="+mn-ea"/>
              </a:rPr>
              <a:t>1977</a:t>
            </a:r>
            <a:r>
              <a:rPr lang="zh-CN" altLang="en-US" dirty="0" smtClean="0">
                <a:latin typeface="+mn-ea"/>
              </a:rPr>
              <a:t>年</a:t>
            </a:r>
            <a:r>
              <a:rPr lang="en-US" altLang="zh-CN" dirty="0" smtClean="0">
                <a:latin typeface="+mn-ea"/>
              </a:rPr>
              <a:t>1</a:t>
            </a:r>
            <a:r>
              <a:rPr lang="zh-CN" altLang="en-US" dirty="0" smtClean="0">
                <a:latin typeface="+mn-ea"/>
              </a:rPr>
              <a:t>月，俄罗斯流感</a:t>
            </a:r>
            <a:r>
              <a:rPr lang="en-US" altLang="zh-CN" dirty="0" smtClean="0">
                <a:latin typeface="+mn-ea"/>
              </a:rPr>
              <a:t>(</a:t>
            </a:r>
            <a:r>
              <a:rPr lang="zh-CN" altLang="en-US" dirty="0" smtClean="0">
                <a:latin typeface="+mn-ea"/>
              </a:rPr>
              <a:t>病毒类型</a:t>
            </a:r>
            <a:r>
              <a:rPr lang="en-US" altLang="zh-CN" dirty="0" smtClean="0">
                <a:latin typeface="+mn-ea"/>
              </a:rPr>
              <a:t>H1N1)</a:t>
            </a:r>
            <a:r>
              <a:rPr lang="zh-CN" altLang="en-US" dirty="0" smtClean="0">
                <a:latin typeface="+mn-ea"/>
              </a:rPr>
              <a:t>在苏联出现并流行，</a:t>
            </a:r>
            <a:r>
              <a:rPr lang="en-US" altLang="zh-CN" dirty="0" smtClean="0">
                <a:latin typeface="+mn-ea"/>
              </a:rPr>
              <a:t>1978</a:t>
            </a:r>
            <a:r>
              <a:rPr lang="zh-CN" altLang="en-US" dirty="0" smtClean="0">
                <a:latin typeface="+mn-ea"/>
              </a:rPr>
              <a:t>年</a:t>
            </a:r>
            <a:r>
              <a:rPr lang="en-US" altLang="zh-CN" dirty="0" smtClean="0">
                <a:latin typeface="+mn-ea"/>
              </a:rPr>
              <a:t>1</a:t>
            </a:r>
            <a:r>
              <a:rPr lang="zh-CN" altLang="en-US" dirty="0" smtClean="0">
                <a:latin typeface="+mn-ea"/>
              </a:rPr>
              <a:t>月开始在美国在校学生及征募的新兵中爆发。俄罗斯流感大大不同于以往历发流感，引发此次流感流行的致病病毒为</a:t>
            </a:r>
            <a:r>
              <a:rPr lang="en-US" altLang="zh-CN" dirty="0" smtClean="0">
                <a:latin typeface="+mn-ea"/>
              </a:rPr>
              <a:t>1957</a:t>
            </a:r>
            <a:r>
              <a:rPr lang="zh-CN" altLang="en-US" dirty="0" smtClean="0">
                <a:latin typeface="+mn-ea"/>
              </a:rPr>
              <a:t>年流行的</a:t>
            </a:r>
            <a:r>
              <a:rPr lang="en-US" altLang="zh-CN" dirty="0" smtClean="0">
                <a:latin typeface="+mn-ea"/>
              </a:rPr>
              <a:t>H1N1</a:t>
            </a:r>
            <a:r>
              <a:rPr lang="zh-CN" altLang="en-US" dirty="0" smtClean="0">
                <a:latin typeface="+mn-ea"/>
              </a:rPr>
              <a:t>病毒株的变异体，成年人均为轻微感染，青少年发病率很高。</a:t>
            </a:r>
            <a:endParaRPr lang="zh-CN" altLang="en-US" dirty="0" smtClean="0">
              <a:latin typeface="+mn-ea"/>
            </a:endParaRPr>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人类历史上最严重的几次流感</a:t>
            </a:r>
            <a:endParaRPr lang="zh-CN" altLang="en-US" sz="2800" b="1" dirty="0" smtClean="0"/>
          </a:p>
        </p:txBody>
      </p:sp>
      <p:sp>
        <p:nvSpPr>
          <p:cNvPr id="3" name="内容占位符 2"/>
          <p:cNvSpPr>
            <a:spLocks noGrp="1"/>
          </p:cNvSpPr>
          <p:nvPr>
            <p:ph idx="1"/>
          </p:nvPr>
        </p:nvSpPr>
        <p:spPr>
          <a:xfrm>
            <a:off x="428596" y="1428736"/>
            <a:ext cx="8229600" cy="4389120"/>
          </a:xfrm>
        </p:spPr>
        <p:txBody>
          <a:bodyPr/>
          <a:lstStyle/>
          <a:p>
            <a:pPr>
              <a:buFont typeface="Wingdings" panose="05000000000000000000" pitchFamily="2" charset="2"/>
              <a:buChar char="l"/>
            </a:pPr>
            <a:r>
              <a:rPr lang="en-US" altLang="zh-CN" sz="2000" dirty="0" smtClean="0">
                <a:latin typeface="+mn-ea"/>
              </a:rPr>
              <a:t>2003</a:t>
            </a:r>
            <a:r>
              <a:rPr lang="zh-CN" altLang="en-US" sz="2000" dirty="0" smtClean="0">
                <a:latin typeface="+mn-ea"/>
              </a:rPr>
              <a:t>年</a:t>
            </a:r>
            <a:endParaRPr lang="zh-CN" altLang="en-US" sz="2000" dirty="0" smtClean="0">
              <a:latin typeface="+mn-ea"/>
            </a:endParaRPr>
          </a:p>
          <a:p>
            <a:r>
              <a:rPr lang="zh-CN" altLang="en-US" sz="2000" dirty="0" smtClean="0">
                <a:latin typeface="+mn-ea"/>
              </a:rPr>
              <a:t>　　自从</a:t>
            </a:r>
            <a:r>
              <a:rPr lang="en-US" altLang="zh-CN" sz="2000" dirty="0" smtClean="0">
                <a:latin typeface="+mn-ea"/>
              </a:rPr>
              <a:t>2003</a:t>
            </a:r>
            <a:r>
              <a:rPr lang="zh-CN" altLang="en-US" sz="2000" dirty="0" smtClean="0">
                <a:latin typeface="+mn-ea"/>
              </a:rPr>
              <a:t>年以来，全球已有</a:t>
            </a:r>
            <a:r>
              <a:rPr lang="en-US" altLang="zh-CN" sz="2000" dirty="0" smtClean="0">
                <a:latin typeface="+mn-ea"/>
              </a:rPr>
              <a:t>400</a:t>
            </a:r>
            <a:r>
              <a:rPr lang="zh-CN" altLang="en-US" sz="2000" dirty="0" smtClean="0">
                <a:latin typeface="+mn-ea"/>
              </a:rPr>
              <a:t>多例禽流感致死的病例。</a:t>
            </a:r>
            <a:r>
              <a:rPr lang="en-US" altLang="zh-CN" sz="2000" dirty="0" smtClean="0">
                <a:latin typeface="+mn-ea"/>
              </a:rPr>
              <a:t>2003</a:t>
            </a:r>
            <a:r>
              <a:rPr lang="zh-CN" altLang="en-US" sz="2000" dirty="0" smtClean="0">
                <a:latin typeface="+mn-ea"/>
              </a:rPr>
              <a:t>年</a:t>
            </a:r>
            <a:r>
              <a:rPr lang="en-US" altLang="zh-CN" sz="2000" dirty="0" smtClean="0">
                <a:latin typeface="+mn-ea"/>
              </a:rPr>
              <a:t>10</a:t>
            </a:r>
            <a:r>
              <a:rPr lang="zh-CN" altLang="en-US" sz="2000" dirty="0" smtClean="0">
                <a:latin typeface="+mn-ea"/>
              </a:rPr>
              <a:t>月底至</a:t>
            </a:r>
            <a:r>
              <a:rPr lang="en-US" altLang="zh-CN" sz="2000" dirty="0" smtClean="0">
                <a:latin typeface="+mn-ea"/>
              </a:rPr>
              <a:t>2004</a:t>
            </a:r>
            <a:r>
              <a:rPr lang="zh-CN" altLang="en-US" sz="2000" dirty="0" smtClean="0">
                <a:latin typeface="+mn-ea"/>
              </a:rPr>
              <a:t>年</a:t>
            </a:r>
            <a:r>
              <a:rPr lang="en-US" altLang="zh-CN" sz="2000" dirty="0" smtClean="0">
                <a:latin typeface="+mn-ea"/>
              </a:rPr>
              <a:t>1</a:t>
            </a:r>
            <a:r>
              <a:rPr lang="zh-CN" altLang="en-US" sz="2000" dirty="0" smtClean="0">
                <a:latin typeface="+mn-ea"/>
              </a:rPr>
              <a:t>月</a:t>
            </a:r>
            <a:r>
              <a:rPr lang="en-US" altLang="zh-CN" sz="2000" dirty="0" smtClean="0">
                <a:latin typeface="+mn-ea"/>
              </a:rPr>
              <a:t>15</a:t>
            </a:r>
            <a:r>
              <a:rPr lang="zh-CN" altLang="en-US" sz="2000" dirty="0" smtClean="0">
                <a:latin typeface="+mn-ea"/>
              </a:rPr>
              <a:t>日，越南发生</a:t>
            </a:r>
            <a:r>
              <a:rPr lang="en-US" altLang="zh-CN" sz="2000" dirty="0" smtClean="0">
                <a:latin typeface="+mn-ea"/>
              </a:rPr>
              <a:t>14</a:t>
            </a:r>
            <a:r>
              <a:rPr lang="zh-CN" altLang="en-US" sz="2000" dirty="0" smtClean="0">
                <a:latin typeface="+mn-ea"/>
              </a:rPr>
              <a:t>例严重呼吸系统疾病患者，其中</a:t>
            </a:r>
            <a:r>
              <a:rPr lang="en-US" altLang="zh-CN" sz="2000" dirty="0" smtClean="0">
                <a:latin typeface="+mn-ea"/>
              </a:rPr>
              <a:t>3</a:t>
            </a:r>
            <a:r>
              <a:rPr lang="zh-CN" altLang="en-US" sz="2000" dirty="0" smtClean="0">
                <a:latin typeface="+mn-ea"/>
              </a:rPr>
              <a:t>例经实验证实感染</a:t>
            </a:r>
            <a:r>
              <a:rPr lang="en-US" altLang="zh-CN" sz="2000" dirty="0" smtClean="0">
                <a:latin typeface="+mn-ea"/>
              </a:rPr>
              <a:t>H5N1</a:t>
            </a:r>
            <a:r>
              <a:rPr lang="zh-CN" altLang="en-US" sz="2000" dirty="0" smtClean="0">
                <a:latin typeface="+mn-ea"/>
              </a:rPr>
              <a:t>，</a:t>
            </a:r>
            <a:r>
              <a:rPr lang="en-US" altLang="zh-CN" sz="2000" dirty="0" smtClean="0">
                <a:latin typeface="+mn-ea"/>
              </a:rPr>
              <a:t>12</a:t>
            </a:r>
            <a:r>
              <a:rPr lang="zh-CN" altLang="en-US" sz="2000" dirty="0" smtClean="0">
                <a:latin typeface="+mn-ea"/>
              </a:rPr>
              <a:t>人死亡。</a:t>
            </a:r>
            <a:r>
              <a:rPr lang="en-US" altLang="zh-CN" sz="2000" dirty="0" smtClean="0">
                <a:latin typeface="+mn-ea"/>
              </a:rPr>
              <a:t>2003</a:t>
            </a:r>
            <a:r>
              <a:rPr lang="zh-CN" altLang="en-US" sz="2000" dirty="0" smtClean="0">
                <a:latin typeface="+mn-ea"/>
              </a:rPr>
              <a:t>年</a:t>
            </a:r>
            <a:r>
              <a:rPr lang="en-US" altLang="zh-CN" sz="2000" dirty="0" smtClean="0">
                <a:latin typeface="+mn-ea"/>
              </a:rPr>
              <a:t>12</a:t>
            </a:r>
            <a:r>
              <a:rPr lang="zh-CN" altLang="en-US" sz="2000" dirty="0" smtClean="0">
                <a:latin typeface="+mn-ea"/>
              </a:rPr>
              <a:t>月</a:t>
            </a:r>
            <a:r>
              <a:rPr lang="en-US" altLang="zh-CN" sz="2000" dirty="0" smtClean="0">
                <a:latin typeface="+mn-ea"/>
              </a:rPr>
              <a:t>10</a:t>
            </a:r>
            <a:r>
              <a:rPr lang="zh-CN" altLang="en-US" sz="2000" dirty="0" smtClean="0">
                <a:latin typeface="+mn-ea"/>
              </a:rPr>
              <a:t>日，韩国爆发禽流感，</a:t>
            </a:r>
            <a:r>
              <a:rPr lang="en-US" altLang="zh-CN" sz="2000" dirty="0" smtClean="0">
                <a:latin typeface="+mn-ea"/>
              </a:rPr>
              <a:t>200</a:t>
            </a:r>
            <a:r>
              <a:rPr lang="zh-CN" altLang="en-US" sz="2000" dirty="0" smtClean="0">
                <a:latin typeface="+mn-ea"/>
              </a:rPr>
              <a:t>多万只鸡和鸭被屠宰掩埋。</a:t>
            </a:r>
            <a:endParaRPr lang="zh-CN" altLang="en-US" sz="2000" dirty="0" smtClean="0">
              <a:latin typeface="+mn-ea"/>
            </a:endParaRPr>
          </a:p>
          <a:p>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全国流感疫情形势</a:t>
            </a:r>
            <a:endParaRPr lang="zh-CN" altLang="en-US" sz="2800" b="1" dirty="0"/>
          </a:p>
        </p:txBody>
      </p:sp>
      <p:pic>
        <p:nvPicPr>
          <p:cNvPr id="6" name="Picture 2" descr="图3"/>
          <p:cNvPicPr>
            <a:picLocks noGrp="1" noChangeAspect="1" noChangeArrowheads="1"/>
          </p:cNvPicPr>
          <p:nvPr>
            <p:ph idx="1"/>
          </p:nvPr>
        </p:nvPicPr>
        <p:blipFill>
          <a:blip r:embed="rId1" cstate="print"/>
          <a:srcRect/>
          <a:stretch>
            <a:fillRect/>
          </a:stretch>
        </p:blipFill>
        <p:spPr bwMode="auto">
          <a:xfrm>
            <a:off x="928662" y="1357298"/>
            <a:ext cx="7296150" cy="4229100"/>
          </a:xfrm>
          <a:prstGeom prst="rect">
            <a:avLst/>
          </a:prstGeom>
          <a:noFill/>
          <a:ln w="9525">
            <a:noFill/>
            <a:miter lim="800000"/>
            <a:headEnd/>
            <a:tailEnd/>
          </a:ln>
        </p:spPr>
      </p:pic>
      <p:sp>
        <p:nvSpPr>
          <p:cNvPr id="7" name="TextBox 6"/>
          <p:cNvSpPr txBox="1"/>
          <p:nvPr/>
        </p:nvSpPr>
        <p:spPr>
          <a:xfrm>
            <a:off x="1142976" y="5572140"/>
            <a:ext cx="6357982" cy="369332"/>
          </a:xfrm>
          <a:prstGeom prst="rect">
            <a:avLst/>
          </a:prstGeom>
          <a:noFill/>
        </p:spPr>
        <p:txBody>
          <a:bodyPr wrap="square" rtlCol="0">
            <a:spAutoFit/>
          </a:bodyPr>
          <a:lstStyle/>
          <a:p>
            <a:r>
              <a:rPr lang="en-US" altLang="zh-CN" b="1" dirty="0" smtClean="0">
                <a:latin typeface="黑体" panose="02010600030101010101" pitchFamily="49" charset="-122"/>
                <a:ea typeface="黑体" panose="02010600030101010101" pitchFamily="49" charset="-122"/>
              </a:rPr>
              <a:t>2014—2018</a:t>
            </a:r>
            <a:r>
              <a:rPr lang="zh-CN" altLang="en-US" b="1" dirty="0" smtClean="0">
                <a:latin typeface="黑体" panose="02010600030101010101" pitchFamily="49" charset="-122"/>
                <a:ea typeface="黑体" panose="02010600030101010101" pitchFamily="49" charset="-122"/>
              </a:rPr>
              <a:t>年度南方省份</a:t>
            </a:r>
            <a:r>
              <a:rPr lang="en-US" altLang="zh-CN" b="1" dirty="0" smtClean="0">
                <a:latin typeface="黑体" panose="02010600030101010101" pitchFamily="49" charset="-122"/>
                <a:ea typeface="黑体" panose="02010600030101010101" pitchFamily="49" charset="-122"/>
              </a:rPr>
              <a:t>ILI%</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全国流感疫情形势</a:t>
            </a:r>
            <a:endParaRPr lang="zh-CN" altLang="en-US" sz="2800" dirty="0"/>
          </a:p>
        </p:txBody>
      </p:sp>
      <p:pic>
        <p:nvPicPr>
          <p:cNvPr id="4" name="Picture 3" descr="图4"/>
          <p:cNvPicPr>
            <a:picLocks noGrp="1" noChangeAspect="1" noChangeArrowheads="1"/>
          </p:cNvPicPr>
          <p:nvPr>
            <p:ph idx="1"/>
          </p:nvPr>
        </p:nvPicPr>
        <p:blipFill>
          <a:blip r:embed="rId1" cstate="print"/>
          <a:srcRect/>
          <a:stretch>
            <a:fillRect/>
          </a:stretch>
        </p:blipFill>
        <p:spPr bwMode="auto">
          <a:xfrm>
            <a:off x="857224" y="1357298"/>
            <a:ext cx="7296150" cy="4229100"/>
          </a:xfrm>
          <a:prstGeom prst="rect">
            <a:avLst/>
          </a:prstGeom>
          <a:noFill/>
          <a:ln w="9525">
            <a:noFill/>
            <a:miter lim="800000"/>
            <a:headEnd/>
            <a:tailEnd/>
          </a:ln>
        </p:spPr>
      </p:pic>
      <p:sp>
        <p:nvSpPr>
          <p:cNvPr id="5" name="TextBox 4"/>
          <p:cNvSpPr txBox="1"/>
          <p:nvPr/>
        </p:nvSpPr>
        <p:spPr>
          <a:xfrm>
            <a:off x="1071538" y="5500702"/>
            <a:ext cx="5500726" cy="369332"/>
          </a:xfrm>
          <a:prstGeom prst="rect">
            <a:avLst/>
          </a:prstGeom>
          <a:noFill/>
        </p:spPr>
        <p:txBody>
          <a:bodyPr wrap="square" rtlCol="0">
            <a:spAutoFit/>
          </a:bodyPr>
          <a:lstStyle/>
          <a:p>
            <a:r>
              <a:rPr lang="en-US" altLang="zh-CN" b="1" dirty="0" smtClean="0">
                <a:latin typeface="黑体" panose="02010600030101010101" pitchFamily="49" charset="-122"/>
                <a:ea typeface="黑体" panose="02010600030101010101" pitchFamily="49" charset="-122"/>
              </a:rPr>
              <a:t>2014—2018</a:t>
            </a:r>
            <a:r>
              <a:rPr lang="zh-CN" altLang="en-US" b="1" dirty="0" smtClean="0">
                <a:latin typeface="黑体" panose="02010600030101010101" pitchFamily="49" charset="-122"/>
                <a:ea typeface="黑体" panose="02010600030101010101" pitchFamily="49" charset="-122"/>
              </a:rPr>
              <a:t>年度北方省份</a:t>
            </a:r>
            <a:r>
              <a:rPr lang="en-US" altLang="zh-CN" b="1" dirty="0" smtClean="0">
                <a:latin typeface="黑体" panose="02010600030101010101" pitchFamily="49" charset="-122"/>
                <a:ea typeface="黑体" panose="02010600030101010101" pitchFamily="49" charset="-122"/>
              </a:rPr>
              <a:t>ILI%</a:t>
            </a:r>
            <a:endParaRPr lang="zh-CN" altLang="en-US" dirty="0"/>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en-US" altLang="zh-CN" sz="2800" b="1" dirty="0" smtClean="0"/>
              <a:t>2017-2018</a:t>
            </a:r>
            <a:r>
              <a:rPr lang="zh-CN" altLang="en-US" sz="2800" b="1" dirty="0" smtClean="0"/>
              <a:t>流感流行形势</a:t>
            </a:r>
            <a:endParaRPr lang="zh-CN" altLang="en-US" sz="2800" b="1" dirty="0" smtClean="0"/>
          </a:p>
        </p:txBody>
      </p:sp>
      <p:sp>
        <p:nvSpPr>
          <p:cNvPr id="3" name="内容占位符 2"/>
          <p:cNvSpPr>
            <a:spLocks noGrp="1"/>
          </p:cNvSpPr>
          <p:nvPr>
            <p:ph idx="1"/>
          </p:nvPr>
        </p:nvSpPr>
        <p:spPr>
          <a:xfrm>
            <a:off x="428596" y="1500174"/>
            <a:ext cx="8229600" cy="4389120"/>
          </a:xfrm>
        </p:spPr>
        <p:txBody>
          <a:bodyPr>
            <a:normAutofit lnSpcReduction="10000"/>
          </a:bodyPr>
          <a:lstStyle/>
          <a:p>
            <a:pPr>
              <a:spcBef>
                <a:spcPts val="1200"/>
              </a:spcBef>
              <a:buFont typeface="Wingdings" panose="05000000000000000000" pitchFamily="2" charset="2"/>
              <a:buChar char="l"/>
            </a:pPr>
            <a:r>
              <a:rPr lang="en-US" altLang="zh-CN" sz="2800" dirty="0" smtClean="0">
                <a:latin typeface="+mn-ea"/>
              </a:rPr>
              <a:t>2017</a:t>
            </a:r>
            <a:r>
              <a:rPr lang="zh-CN" altLang="zh-CN" sz="2800" dirty="0" smtClean="0">
                <a:latin typeface="+mn-ea"/>
              </a:rPr>
              <a:t>年入冬以来，我国南北方省份流感活动水平上升较快，当前处于冬季流感流行高峰水平。</a:t>
            </a:r>
            <a:endParaRPr lang="en-US" altLang="zh-CN" sz="2800" dirty="0" smtClean="0">
              <a:latin typeface="+mn-ea"/>
            </a:endParaRPr>
          </a:p>
          <a:p>
            <a:pPr>
              <a:spcBef>
                <a:spcPts val="1200"/>
              </a:spcBef>
              <a:buFont typeface="Wingdings" panose="05000000000000000000" pitchFamily="2" charset="2"/>
              <a:buChar char="l"/>
            </a:pPr>
            <a:r>
              <a:rPr lang="zh-CN" altLang="zh-CN" sz="2800" dirty="0" smtClean="0">
                <a:latin typeface="+mn-ea"/>
              </a:rPr>
              <a:t>全国流感监测结果显示本次冬季流感活动强度要强于往年</a:t>
            </a:r>
            <a:r>
              <a:rPr lang="zh-CN" altLang="en-US" sz="2800" dirty="0" smtClean="0">
                <a:latin typeface="+mn-ea"/>
              </a:rPr>
              <a:t>。</a:t>
            </a:r>
            <a:endParaRPr lang="en-US" altLang="zh-CN" sz="2800" dirty="0" smtClean="0">
              <a:latin typeface="+mn-ea"/>
            </a:endParaRPr>
          </a:p>
          <a:p>
            <a:pPr lvl="1">
              <a:spcBef>
                <a:spcPts val="1200"/>
              </a:spcBef>
              <a:buFont typeface="Wingdings" panose="05000000000000000000" pitchFamily="2" charset="2"/>
              <a:buChar char="Ø"/>
            </a:pPr>
            <a:r>
              <a:rPr lang="zh-CN" altLang="zh-CN" dirty="0" smtClean="0">
                <a:latin typeface="+mn-ea"/>
              </a:rPr>
              <a:t>流感样病例就诊百分比高于过去三年同期水平</a:t>
            </a:r>
            <a:r>
              <a:rPr lang="zh-CN" altLang="en-US" dirty="0" smtClean="0">
                <a:latin typeface="+mn-ea"/>
              </a:rPr>
              <a:t>。</a:t>
            </a:r>
            <a:endParaRPr lang="en-US" altLang="zh-CN" dirty="0" smtClean="0">
              <a:latin typeface="+mn-ea"/>
            </a:endParaRPr>
          </a:p>
          <a:p>
            <a:pPr lvl="1">
              <a:spcBef>
                <a:spcPts val="1200"/>
              </a:spcBef>
              <a:buFont typeface="Wingdings" panose="05000000000000000000" pitchFamily="2" charset="2"/>
              <a:buChar char="Ø"/>
            </a:pPr>
            <a:r>
              <a:rPr lang="zh-CN" altLang="zh-CN" dirty="0" smtClean="0">
                <a:latin typeface="+mn-ea"/>
              </a:rPr>
              <a:t>流感病毒检测阳性率已达往年高峰水平</a:t>
            </a:r>
            <a:r>
              <a:rPr lang="zh-CN" altLang="en-US" dirty="0" smtClean="0">
                <a:latin typeface="+mn-ea"/>
              </a:rPr>
              <a:t>。</a:t>
            </a:r>
            <a:endParaRPr lang="en-US" altLang="zh-CN" dirty="0" smtClean="0">
              <a:latin typeface="+mn-ea"/>
            </a:endParaRPr>
          </a:p>
          <a:p>
            <a:pPr lvl="1">
              <a:spcBef>
                <a:spcPts val="1200"/>
              </a:spcBef>
              <a:buFont typeface="Wingdings" panose="05000000000000000000" pitchFamily="2" charset="2"/>
              <a:buChar char="Ø"/>
            </a:pPr>
            <a:r>
              <a:rPr lang="zh-CN" altLang="zh-CN" dirty="0" smtClean="0">
                <a:latin typeface="+mn-ea"/>
              </a:rPr>
              <a:t>流感确诊住院和死亡病例数也有所上升</a:t>
            </a:r>
            <a:r>
              <a:rPr lang="zh-CN" altLang="en-US" dirty="0" smtClean="0">
                <a:latin typeface="+mn-ea"/>
              </a:rPr>
              <a:t>。</a:t>
            </a:r>
            <a:endParaRPr lang="en-US" altLang="zh-CN" dirty="0" smtClean="0">
              <a:latin typeface="+mn-ea"/>
            </a:endParaRPr>
          </a:p>
          <a:p>
            <a:pPr lvl="1">
              <a:spcBef>
                <a:spcPts val="1200"/>
              </a:spcBef>
              <a:buFont typeface="Wingdings" panose="05000000000000000000" pitchFamily="2" charset="2"/>
              <a:buChar char="Ø"/>
            </a:pPr>
            <a:r>
              <a:rPr lang="zh-CN" altLang="zh-CN" dirty="0" smtClean="0">
                <a:latin typeface="+mn-ea"/>
              </a:rPr>
              <a:t>暴发疫情报告数远高于去年同期</a:t>
            </a:r>
            <a:r>
              <a:rPr lang="zh-CN" altLang="en-US" dirty="0" smtClean="0">
                <a:latin typeface="+mn-ea"/>
              </a:rPr>
              <a:t>。</a:t>
            </a:r>
            <a:endParaRPr lang="en-US" altLang="zh-CN" dirty="0" smtClean="0">
              <a:latin typeface="+mn-ea"/>
            </a:endParaRPr>
          </a:p>
          <a:p>
            <a:pPr lvl="1">
              <a:spcBef>
                <a:spcPts val="1200"/>
              </a:spcBef>
              <a:buFont typeface="Wingdings" panose="05000000000000000000" pitchFamily="2" charset="2"/>
              <a:buChar char="Ø"/>
            </a:pPr>
            <a:r>
              <a:rPr lang="zh-CN" altLang="zh-CN" dirty="0" smtClean="0">
                <a:latin typeface="+mn-ea"/>
              </a:rPr>
              <a:t>流感活动水平仍呈现上升态势。</a:t>
            </a:r>
            <a:endParaRPr lang="zh-CN" altLang="en-US" dirty="0" smtClean="0">
              <a:latin typeface="+mn-ea"/>
            </a:endParaRPr>
          </a:p>
          <a:p>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病原学</a:t>
            </a:r>
            <a:endParaRPr lang="zh-CN" altLang="en-US" sz="2800" b="1" dirty="0" smtClean="0"/>
          </a:p>
        </p:txBody>
      </p:sp>
      <p:sp>
        <p:nvSpPr>
          <p:cNvPr id="3" name="内容占位符 2"/>
          <p:cNvSpPr>
            <a:spLocks noGrp="1"/>
          </p:cNvSpPr>
          <p:nvPr>
            <p:ph idx="1"/>
          </p:nvPr>
        </p:nvSpPr>
        <p:spPr>
          <a:xfrm>
            <a:off x="500034" y="1357298"/>
            <a:ext cx="8229600" cy="4389120"/>
          </a:xfrm>
        </p:spPr>
        <p:txBody>
          <a:bodyPr/>
          <a:lstStyle/>
          <a:p>
            <a:pPr>
              <a:buFont typeface="Wingdings" panose="05000000000000000000" pitchFamily="2" charset="2"/>
              <a:buChar char="l"/>
            </a:pPr>
            <a:r>
              <a:rPr lang="zh-CN" altLang="en-US" sz="2800" dirty="0" smtClean="0">
                <a:latin typeface="+mn-ea"/>
              </a:rPr>
              <a:t>分为</a:t>
            </a:r>
            <a:r>
              <a:rPr lang="zh-CN" altLang="zh-CN" sz="2800" dirty="0" smtClean="0">
                <a:latin typeface="+mn-ea"/>
              </a:rPr>
              <a:t>甲、乙、丙、丁四型</a:t>
            </a:r>
            <a:r>
              <a:rPr lang="zh-CN" altLang="en-US" sz="2800" dirty="0" smtClean="0">
                <a:latin typeface="+mn-ea"/>
              </a:rPr>
              <a:t>：</a:t>
            </a:r>
            <a:endParaRPr lang="en-US" altLang="zh-CN" sz="2800" dirty="0" smtClean="0">
              <a:latin typeface="+mn-ea"/>
            </a:endParaRPr>
          </a:p>
          <a:p>
            <a:pPr lvl="1">
              <a:buFont typeface="Wingdings" panose="05000000000000000000" pitchFamily="2" charset="2"/>
              <a:buChar char="Ø"/>
            </a:pPr>
            <a:r>
              <a:rPr lang="zh-CN" altLang="zh-CN" dirty="0" smtClean="0">
                <a:latin typeface="+mn-ea"/>
              </a:rPr>
              <a:t>甲型流感病毒除感染人外，在动物中广泛存在，如禽类、猪、马、海豹以及鲸鱼和水貂等。</a:t>
            </a:r>
            <a:endParaRPr lang="en-US" altLang="zh-CN" dirty="0" smtClean="0">
              <a:latin typeface="+mn-ea"/>
            </a:endParaRPr>
          </a:p>
          <a:p>
            <a:pPr lvl="1">
              <a:buFont typeface="Wingdings" panose="05000000000000000000" pitchFamily="2" charset="2"/>
              <a:buChar char="Ø"/>
            </a:pPr>
            <a:r>
              <a:rPr lang="zh-CN" altLang="zh-CN" dirty="0" smtClean="0">
                <a:latin typeface="+mn-ea"/>
              </a:rPr>
              <a:t>乙型流感病毒在人体内循环并引起季节性流行，最近数据显示海豹也可被感染。</a:t>
            </a:r>
            <a:endParaRPr lang="en-US" altLang="zh-CN" dirty="0" smtClean="0">
              <a:latin typeface="+mn-ea"/>
            </a:endParaRPr>
          </a:p>
          <a:p>
            <a:pPr lvl="1">
              <a:buFont typeface="Wingdings" panose="05000000000000000000" pitchFamily="2" charset="2"/>
              <a:buChar char="Ø"/>
            </a:pPr>
            <a:r>
              <a:rPr lang="zh-CN" altLang="zh-CN" dirty="0" smtClean="0">
                <a:latin typeface="+mn-ea"/>
              </a:rPr>
              <a:t>丙型流感病毒可感染人类和猪，但感染后症状轻微。</a:t>
            </a:r>
            <a:endParaRPr lang="en-US" altLang="zh-CN" dirty="0" smtClean="0">
              <a:latin typeface="+mn-ea"/>
            </a:endParaRPr>
          </a:p>
          <a:p>
            <a:pPr lvl="1">
              <a:buFont typeface="Wingdings" panose="05000000000000000000" pitchFamily="2" charset="2"/>
              <a:buChar char="Ø"/>
            </a:pPr>
            <a:r>
              <a:rPr lang="zh-CN" altLang="zh-CN" dirty="0" smtClean="0">
                <a:latin typeface="+mn-ea"/>
              </a:rPr>
              <a:t>丁型流感病毒主要影响牛，是否导致人发病并不清楚。</a:t>
            </a:r>
            <a:endParaRPr lang="zh-CN" altLang="en-US" dirty="0" smtClean="0">
              <a:latin typeface="+mn-ea"/>
            </a:endParaRPr>
          </a:p>
          <a:p>
            <a:endParaRPr lang="zh-CN" altLang="en-US" dirty="0"/>
          </a:p>
        </p:txBody>
      </p:sp>
      <p:sp>
        <p:nvSpPr>
          <p:cNvPr id="4" name="TextBox 3"/>
          <p:cNvSpPr txBox="1"/>
          <p:nvPr/>
        </p:nvSpPr>
        <p:spPr>
          <a:xfrm>
            <a:off x="714348" y="4714884"/>
            <a:ext cx="4357718" cy="1077218"/>
          </a:xfrm>
          <a:prstGeom prst="rect">
            <a:avLst/>
          </a:prstGeom>
          <a:noFill/>
        </p:spPr>
        <p:txBody>
          <a:bodyPr wrap="square" rtlCol="0">
            <a:spAutoFit/>
          </a:bodyPr>
          <a:lstStyle/>
          <a:p>
            <a:pPr algn="just">
              <a:spcBef>
                <a:spcPts val="600"/>
              </a:spcBef>
            </a:pPr>
            <a:r>
              <a:rPr lang="zh-CN" altLang="zh-CN" dirty="0" smtClean="0">
                <a:solidFill>
                  <a:srgbClr val="FF0000"/>
                </a:solidFill>
                <a:latin typeface="黑体" panose="02010600030101010101" pitchFamily="49" charset="-122"/>
                <a:ea typeface="黑体" panose="02010600030101010101" pitchFamily="49" charset="-122"/>
              </a:rPr>
              <a:t>目前感染人的主要是甲型流感病毒中</a:t>
            </a:r>
            <a:endParaRPr lang="en-US" altLang="zh-CN" dirty="0" smtClean="0">
              <a:solidFill>
                <a:srgbClr val="FF0000"/>
              </a:solidFill>
              <a:latin typeface="黑体" panose="02010600030101010101" pitchFamily="49" charset="-122"/>
              <a:ea typeface="黑体" panose="02010600030101010101" pitchFamily="49" charset="-122"/>
            </a:endParaRPr>
          </a:p>
          <a:p>
            <a:pPr algn="just">
              <a:spcBef>
                <a:spcPts val="600"/>
              </a:spcBef>
            </a:pPr>
            <a:r>
              <a:rPr lang="zh-CN" altLang="zh-CN" dirty="0" smtClean="0">
                <a:solidFill>
                  <a:srgbClr val="FF0000"/>
                </a:solidFill>
                <a:latin typeface="黑体" panose="02010600030101010101" pitchFamily="49" charset="-122"/>
                <a:ea typeface="黑体" panose="02010600030101010101" pitchFamily="49" charset="-122"/>
              </a:rPr>
              <a:t>的</a:t>
            </a:r>
            <a:r>
              <a:rPr lang="en-US" altLang="zh-CN" dirty="0" smtClean="0">
                <a:solidFill>
                  <a:srgbClr val="FF0000"/>
                </a:solidFill>
                <a:latin typeface="黑体" panose="02010600030101010101" pitchFamily="49" charset="-122"/>
                <a:ea typeface="黑体" panose="02010600030101010101" pitchFamily="49" charset="-122"/>
              </a:rPr>
              <a:t>H1N1</a:t>
            </a:r>
            <a:r>
              <a:rPr lang="zh-CN" altLang="zh-CN" dirty="0" smtClean="0">
                <a:solidFill>
                  <a:srgbClr val="FF0000"/>
                </a:solidFill>
                <a:latin typeface="黑体" panose="02010600030101010101" pitchFamily="49" charset="-122"/>
                <a:ea typeface="黑体" panose="02010600030101010101" pitchFamily="49" charset="-122"/>
              </a:rPr>
              <a:t>、</a:t>
            </a:r>
            <a:r>
              <a:rPr lang="en-US" altLang="zh-CN" dirty="0" smtClean="0">
                <a:solidFill>
                  <a:srgbClr val="FF0000"/>
                </a:solidFill>
                <a:latin typeface="黑体" panose="02010600030101010101" pitchFamily="49" charset="-122"/>
                <a:ea typeface="黑体" panose="02010600030101010101" pitchFamily="49" charset="-122"/>
              </a:rPr>
              <a:t>H3N2</a:t>
            </a:r>
            <a:r>
              <a:rPr lang="zh-CN" altLang="zh-CN" dirty="0" smtClean="0">
                <a:solidFill>
                  <a:srgbClr val="FF0000"/>
                </a:solidFill>
                <a:latin typeface="黑体" panose="02010600030101010101" pitchFamily="49" charset="-122"/>
                <a:ea typeface="黑体" panose="02010600030101010101" pitchFamily="49" charset="-122"/>
              </a:rPr>
              <a:t>亚型及乙型流感病毒中</a:t>
            </a:r>
            <a:endParaRPr lang="en-US" altLang="zh-CN" dirty="0" smtClean="0">
              <a:solidFill>
                <a:srgbClr val="FF0000"/>
              </a:solidFill>
              <a:latin typeface="黑体" panose="02010600030101010101" pitchFamily="49" charset="-122"/>
              <a:ea typeface="黑体" panose="02010600030101010101" pitchFamily="49" charset="-122"/>
            </a:endParaRPr>
          </a:p>
          <a:p>
            <a:pPr algn="just">
              <a:spcBef>
                <a:spcPts val="600"/>
              </a:spcBef>
            </a:pPr>
            <a:r>
              <a:rPr lang="zh-CN" altLang="zh-CN" dirty="0" smtClean="0">
                <a:solidFill>
                  <a:srgbClr val="FF0000"/>
                </a:solidFill>
                <a:latin typeface="黑体" panose="02010600030101010101" pitchFamily="49" charset="-122"/>
                <a:ea typeface="黑体" panose="02010600030101010101" pitchFamily="49" charset="-122"/>
              </a:rPr>
              <a:t>的</a:t>
            </a:r>
            <a:r>
              <a:rPr lang="en-US" altLang="zh-CN" dirty="0" smtClean="0">
                <a:solidFill>
                  <a:srgbClr val="FF0000"/>
                </a:solidFill>
                <a:latin typeface="黑体" panose="02010600030101010101" pitchFamily="49" charset="-122"/>
                <a:ea typeface="黑体" panose="02010600030101010101" pitchFamily="49" charset="-122"/>
              </a:rPr>
              <a:t>Victoria</a:t>
            </a:r>
            <a:r>
              <a:rPr lang="zh-CN" altLang="zh-CN" dirty="0" smtClean="0">
                <a:solidFill>
                  <a:srgbClr val="FF0000"/>
                </a:solidFill>
                <a:latin typeface="黑体" panose="02010600030101010101" pitchFamily="49" charset="-122"/>
                <a:ea typeface="黑体" panose="02010600030101010101" pitchFamily="49" charset="-122"/>
              </a:rPr>
              <a:t>和</a:t>
            </a:r>
            <a:r>
              <a:rPr lang="en-US" altLang="zh-CN" dirty="0" smtClean="0">
                <a:solidFill>
                  <a:srgbClr val="FF0000"/>
                </a:solidFill>
                <a:latin typeface="黑体" panose="02010600030101010101" pitchFamily="49" charset="-122"/>
                <a:ea typeface="黑体" panose="02010600030101010101" pitchFamily="49" charset="-122"/>
              </a:rPr>
              <a:t>Yamagata</a:t>
            </a:r>
            <a:r>
              <a:rPr lang="zh-CN" altLang="zh-CN" dirty="0" smtClean="0">
                <a:solidFill>
                  <a:srgbClr val="FF0000"/>
                </a:solidFill>
                <a:latin typeface="黑体" panose="02010600030101010101" pitchFamily="49" charset="-122"/>
                <a:ea typeface="黑体" panose="02010600030101010101" pitchFamily="49" charset="-122"/>
              </a:rPr>
              <a:t>系。</a:t>
            </a:r>
            <a:endParaRPr lang="en-US" altLang="zh-CN" dirty="0">
              <a:solidFill>
                <a:srgbClr val="FF0000"/>
              </a:solidFill>
              <a:latin typeface="黑体" panose="02010600030101010101" pitchFamily="49" charset="-122"/>
              <a:ea typeface="黑体" panose="02010600030101010101" pitchFamily="49" charset="-122"/>
            </a:endParaRPr>
          </a:p>
        </p:txBody>
      </p:sp>
      <p:grpSp>
        <p:nvGrpSpPr>
          <p:cNvPr id="5" name="组合 3"/>
          <p:cNvGrpSpPr/>
          <p:nvPr/>
        </p:nvGrpSpPr>
        <p:grpSpPr bwMode="auto">
          <a:xfrm>
            <a:off x="4929190" y="4500570"/>
            <a:ext cx="3905250" cy="2159000"/>
            <a:chOff x="370018" y="1447800"/>
            <a:chExt cx="10430962" cy="5146675"/>
          </a:xfrm>
        </p:grpSpPr>
        <p:pic>
          <p:nvPicPr>
            <p:cNvPr id="6" name="Picture 2" descr="virus"/>
            <p:cNvPicPr>
              <a:picLocks noChangeAspect="1" noChangeArrowheads="1"/>
            </p:cNvPicPr>
            <p:nvPr/>
          </p:nvPicPr>
          <p:blipFill>
            <a:blip r:embed="rId1" cstate="print">
              <a:clrChange>
                <a:clrFrom>
                  <a:srgbClr val="0C6262"/>
                </a:clrFrom>
                <a:clrTo>
                  <a:srgbClr val="0C6262">
                    <a:alpha val="0"/>
                  </a:srgbClr>
                </a:clrTo>
              </a:clrChange>
            </a:blip>
            <a:srcRect/>
            <a:stretch>
              <a:fillRect/>
            </a:stretch>
          </p:blipFill>
          <p:spPr bwMode="auto">
            <a:xfrm>
              <a:off x="1905001" y="1447800"/>
              <a:ext cx="4760576" cy="5146675"/>
            </a:xfrm>
            <a:prstGeom prst="rect">
              <a:avLst/>
            </a:prstGeom>
            <a:noFill/>
            <a:ln w="9525">
              <a:noFill/>
              <a:miter lim="800000"/>
              <a:headEnd/>
              <a:tailEnd/>
            </a:ln>
          </p:spPr>
        </p:pic>
        <p:sp>
          <p:nvSpPr>
            <p:cNvPr id="7" name="Line 3"/>
            <p:cNvSpPr>
              <a:spLocks noChangeShapeType="1"/>
            </p:cNvSpPr>
            <p:nvPr/>
          </p:nvSpPr>
          <p:spPr bwMode="auto">
            <a:xfrm>
              <a:off x="6475947" y="3075058"/>
              <a:ext cx="610593" cy="0"/>
            </a:xfrm>
            <a:prstGeom prst="line">
              <a:avLst/>
            </a:prstGeom>
            <a:noFill/>
            <a:ln w="28575">
              <a:solidFill>
                <a:schemeClr val="tx1"/>
              </a:solidFill>
              <a:round/>
              <a:headEnd type="none" w="sm" len="sm"/>
              <a:tailEnd type="none" w="sm" len="sm"/>
            </a:ln>
            <a:effectLst>
              <a:outerShdw dist="35921" dir="2700000" algn="ctr" rotWithShape="0">
                <a:schemeClr val="bg2"/>
              </a:outerShdw>
            </a:effectLst>
          </p:spPr>
          <p:txBody>
            <a:bodyPr wrap="none" anchor="ctr"/>
            <a:lstStyle/>
            <a:p>
              <a:endParaRPr lang="zh-CN" altLang="en-US"/>
            </a:p>
          </p:txBody>
        </p:sp>
        <p:sp>
          <p:nvSpPr>
            <p:cNvPr id="8" name="Rectangle 4"/>
            <p:cNvSpPr>
              <a:spLocks noChangeArrowheads="1"/>
            </p:cNvSpPr>
            <p:nvPr/>
          </p:nvSpPr>
          <p:spPr bwMode="auto">
            <a:xfrm>
              <a:off x="7017647" y="2666760"/>
              <a:ext cx="3783333" cy="808197"/>
            </a:xfrm>
            <a:prstGeom prst="rect">
              <a:avLst/>
            </a:prstGeom>
            <a:noFill/>
            <a:ln w="9525">
              <a:noFill/>
              <a:miter lim="800000"/>
            </a:ln>
          </p:spPr>
          <p:txBody>
            <a:bodyPr lIns="92075" tIns="46038" rIns="92075" bIns="46038">
              <a:spAutoFit/>
            </a:bodyPr>
            <a:lstStyle/>
            <a:p>
              <a:pPr eaLnBrk="1" hangingPunct="1"/>
              <a:r>
                <a:rPr kumimoji="1" lang="en-GB" altLang="zh-CN" sz="1600" b="1">
                  <a:latin typeface="Times New Roman" panose="02020603050405020304" pitchFamily="18" charset="0"/>
                  <a:ea typeface="Arial Unicode MS" panose="020B0604020202020204" pitchFamily="34" charset="-122"/>
                </a:rPr>
                <a:t>NA(9 </a:t>
              </a:r>
              <a:r>
                <a:rPr kumimoji="1" lang="zh-CN" altLang="en-GB" sz="1600" b="1">
                  <a:latin typeface="Times New Roman" panose="02020603050405020304" pitchFamily="18" charset="0"/>
                  <a:ea typeface="Arial Unicode MS" panose="020B0604020202020204" pitchFamily="34" charset="-122"/>
                </a:rPr>
                <a:t>亚型)</a:t>
              </a:r>
              <a:endParaRPr kumimoji="1" lang="zh-CN" altLang="en-GB" sz="1600" b="1">
                <a:latin typeface="Times New Roman" panose="02020603050405020304" pitchFamily="18" charset="0"/>
                <a:ea typeface="Arial Unicode MS" panose="020B0604020202020204" pitchFamily="34" charset="-122"/>
              </a:endParaRPr>
            </a:p>
          </p:txBody>
        </p:sp>
        <p:sp>
          <p:nvSpPr>
            <p:cNvPr id="9" name="Line 5"/>
            <p:cNvSpPr>
              <a:spLocks noChangeShapeType="1"/>
            </p:cNvSpPr>
            <p:nvPr/>
          </p:nvSpPr>
          <p:spPr bwMode="auto">
            <a:xfrm flipV="1">
              <a:off x="6488669" y="5031550"/>
              <a:ext cx="746280" cy="3786"/>
            </a:xfrm>
            <a:prstGeom prst="line">
              <a:avLst/>
            </a:prstGeom>
            <a:noFill/>
            <a:ln w="28575">
              <a:solidFill>
                <a:schemeClr val="tx1"/>
              </a:solidFill>
              <a:round/>
              <a:headEnd type="none" w="sm" len="sm"/>
              <a:tailEnd type="none" w="sm" len="sm"/>
            </a:ln>
            <a:effectLst>
              <a:outerShdw dist="35921" dir="2700000" algn="ctr" rotWithShape="0">
                <a:schemeClr val="bg2"/>
              </a:outerShdw>
            </a:effectLst>
          </p:spPr>
          <p:txBody>
            <a:bodyPr wrap="none" anchor="ctr"/>
            <a:lstStyle/>
            <a:p>
              <a:endParaRPr lang="zh-CN" altLang="en-US"/>
            </a:p>
          </p:txBody>
        </p:sp>
        <p:sp>
          <p:nvSpPr>
            <p:cNvPr id="10" name="Rectangle 6"/>
            <p:cNvSpPr>
              <a:spLocks noChangeArrowheads="1"/>
            </p:cNvSpPr>
            <p:nvPr/>
          </p:nvSpPr>
          <p:spPr bwMode="auto">
            <a:xfrm>
              <a:off x="7108826" y="4859337"/>
              <a:ext cx="2827994" cy="1394866"/>
            </a:xfrm>
            <a:prstGeom prst="rect">
              <a:avLst/>
            </a:prstGeom>
            <a:noFill/>
            <a:ln w="9525">
              <a:noFill/>
              <a:miter lim="800000"/>
            </a:ln>
          </p:spPr>
          <p:txBody>
            <a:bodyPr lIns="92075" tIns="46038" rIns="92075" bIns="46038">
              <a:spAutoFit/>
            </a:bodyPr>
            <a:lstStyle/>
            <a:p>
              <a:pPr eaLnBrk="1" hangingPunct="1"/>
              <a:r>
                <a:rPr kumimoji="1" lang="en-GB" altLang="zh-CN" sz="1600" b="1">
                  <a:latin typeface="Times New Roman" panose="02020603050405020304" pitchFamily="18" charset="0"/>
                  <a:ea typeface="Arial Unicode MS" panose="020B0604020202020204" pitchFamily="34" charset="-122"/>
                </a:rPr>
                <a:t>HA</a:t>
              </a:r>
              <a:endParaRPr kumimoji="1" lang="en-GB" altLang="zh-CN" sz="1600" b="1">
                <a:latin typeface="Times New Roman" panose="02020603050405020304" pitchFamily="18" charset="0"/>
                <a:ea typeface="Arial Unicode MS" panose="020B0604020202020204" pitchFamily="34" charset="-122"/>
              </a:endParaRPr>
            </a:p>
            <a:p>
              <a:pPr algn="ctr" eaLnBrk="1" hangingPunct="1"/>
              <a:r>
                <a:rPr kumimoji="1" lang="en-GB" altLang="zh-CN" sz="1600" b="1">
                  <a:latin typeface="Times New Roman" panose="02020603050405020304" pitchFamily="18" charset="0"/>
                  <a:ea typeface="Arial Unicode MS" panose="020B0604020202020204" pitchFamily="34" charset="-122"/>
                </a:rPr>
                <a:t>(15 </a:t>
              </a:r>
              <a:r>
                <a:rPr kumimoji="1" lang="zh-CN" altLang="en-GB" sz="1600" b="1">
                  <a:latin typeface="Times New Roman" panose="02020603050405020304" pitchFamily="18" charset="0"/>
                  <a:ea typeface="Arial Unicode MS" panose="020B0604020202020204" pitchFamily="34" charset="-122"/>
                </a:rPr>
                <a:t>亚型)</a:t>
              </a:r>
              <a:endParaRPr kumimoji="1" lang="zh-CN" altLang="en-GB" sz="1600" b="1">
                <a:latin typeface="Times New Roman" panose="02020603050405020304" pitchFamily="18" charset="0"/>
                <a:ea typeface="Arial Unicode MS" panose="020B0604020202020204" pitchFamily="34" charset="-122"/>
              </a:endParaRPr>
            </a:p>
          </p:txBody>
        </p:sp>
        <p:sp>
          <p:nvSpPr>
            <p:cNvPr id="11" name="Line 7"/>
            <p:cNvSpPr>
              <a:spLocks noChangeShapeType="1"/>
            </p:cNvSpPr>
            <p:nvPr/>
          </p:nvSpPr>
          <p:spPr bwMode="auto">
            <a:xfrm>
              <a:off x="5487975" y="3839490"/>
              <a:ext cx="2230360" cy="0"/>
            </a:xfrm>
            <a:prstGeom prst="line">
              <a:avLst/>
            </a:prstGeom>
            <a:noFill/>
            <a:ln w="28575">
              <a:solidFill>
                <a:schemeClr val="tx1"/>
              </a:solidFill>
              <a:round/>
              <a:headEnd type="none" w="sm" len="sm"/>
              <a:tailEnd type="none" w="sm" len="sm"/>
            </a:ln>
            <a:effectLst>
              <a:outerShdw dist="35921" dir="2700000" algn="ctr" rotWithShape="0">
                <a:schemeClr val="bg2"/>
              </a:outerShdw>
            </a:effectLst>
          </p:spPr>
          <p:txBody>
            <a:bodyPr wrap="none" anchor="ctr"/>
            <a:lstStyle/>
            <a:p>
              <a:endParaRPr lang="zh-CN" altLang="en-US"/>
            </a:p>
          </p:txBody>
        </p:sp>
        <p:sp>
          <p:nvSpPr>
            <p:cNvPr id="12" name="Rectangle 8"/>
            <p:cNvSpPr>
              <a:spLocks noChangeArrowheads="1"/>
            </p:cNvSpPr>
            <p:nvPr/>
          </p:nvSpPr>
          <p:spPr bwMode="auto">
            <a:xfrm>
              <a:off x="7716838" y="3640139"/>
              <a:ext cx="1815441" cy="808197"/>
            </a:xfrm>
            <a:prstGeom prst="rect">
              <a:avLst/>
            </a:prstGeom>
            <a:noFill/>
            <a:ln w="9525">
              <a:noFill/>
              <a:miter lim="800000"/>
            </a:ln>
          </p:spPr>
          <p:txBody>
            <a:bodyPr wrap="none" lIns="92075" tIns="46038" rIns="92075" bIns="46038">
              <a:spAutoFit/>
            </a:bodyPr>
            <a:lstStyle/>
            <a:p>
              <a:pPr eaLnBrk="1" hangingPunct="1"/>
              <a:r>
                <a:rPr kumimoji="1" lang="zh-CN" altLang="en-GB" sz="1600" b="1">
                  <a:latin typeface="Times New Roman" panose="02020603050405020304" pitchFamily="18" charset="0"/>
                  <a:ea typeface="Arial Unicode MS" panose="020B0604020202020204" pitchFamily="34" charset="-122"/>
                </a:rPr>
                <a:t> </a:t>
              </a:r>
              <a:r>
                <a:rPr kumimoji="1" lang="en-GB" altLang="zh-CN" sz="1600" b="1">
                  <a:latin typeface="Times New Roman" panose="02020603050405020304" pitchFamily="18" charset="0"/>
                  <a:ea typeface="Arial Unicode MS" panose="020B0604020202020204" pitchFamily="34" charset="-122"/>
                </a:rPr>
                <a:t>RNA</a:t>
              </a:r>
              <a:endParaRPr kumimoji="1" lang="en-GB" altLang="zh-CN" sz="1600" b="1">
                <a:latin typeface="Times New Roman" panose="02020603050405020304" pitchFamily="18" charset="0"/>
                <a:ea typeface="Arial Unicode MS" panose="020B0604020202020204" pitchFamily="34" charset="-122"/>
              </a:endParaRPr>
            </a:p>
          </p:txBody>
        </p:sp>
        <p:sp>
          <p:nvSpPr>
            <p:cNvPr id="13" name="Line 9"/>
            <p:cNvSpPr>
              <a:spLocks noChangeShapeType="1"/>
            </p:cNvSpPr>
            <p:nvPr/>
          </p:nvSpPr>
          <p:spPr bwMode="auto">
            <a:xfrm flipH="1">
              <a:off x="1256227" y="4437413"/>
              <a:ext cx="1373834" cy="0"/>
            </a:xfrm>
            <a:prstGeom prst="line">
              <a:avLst/>
            </a:prstGeom>
            <a:noFill/>
            <a:ln w="28575">
              <a:solidFill>
                <a:schemeClr val="tx1"/>
              </a:solidFill>
              <a:round/>
              <a:headEnd type="none" w="sm" len="sm"/>
              <a:tailEnd type="none" w="sm" len="sm"/>
            </a:ln>
            <a:effectLst>
              <a:outerShdw dist="35921" dir="2700000" algn="ctr" rotWithShape="0">
                <a:schemeClr val="bg2"/>
              </a:outerShdw>
            </a:effectLst>
          </p:spPr>
          <p:txBody>
            <a:bodyPr wrap="none" anchor="ctr"/>
            <a:lstStyle/>
            <a:p>
              <a:endParaRPr lang="zh-CN" altLang="en-US"/>
            </a:p>
          </p:txBody>
        </p:sp>
        <p:sp>
          <p:nvSpPr>
            <p:cNvPr id="14" name="Rectangle 10"/>
            <p:cNvSpPr>
              <a:spLocks noChangeArrowheads="1"/>
            </p:cNvSpPr>
            <p:nvPr/>
          </p:nvSpPr>
          <p:spPr bwMode="auto">
            <a:xfrm>
              <a:off x="370018" y="3967858"/>
              <a:ext cx="1101815" cy="910712"/>
            </a:xfrm>
            <a:prstGeom prst="rect">
              <a:avLst/>
            </a:prstGeom>
            <a:noFill/>
            <a:ln w="9525">
              <a:noFill/>
              <a:miter lim="800000"/>
            </a:ln>
          </p:spPr>
          <p:txBody>
            <a:bodyPr wrap="none" lIns="92075" tIns="46038" rIns="92075" bIns="46038">
              <a:spAutoFit/>
            </a:bodyPr>
            <a:lstStyle/>
            <a:p>
              <a:pPr algn="ctr" eaLnBrk="1" hangingPunct="1"/>
              <a:r>
                <a:rPr kumimoji="1" lang="en-GB" altLang="zh-CN" sz="1600" b="1">
                  <a:latin typeface="Times New Roman" panose="02020603050405020304" pitchFamily="18" charset="0"/>
                  <a:ea typeface="Arial Unicode MS" panose="020B0604020202020204" pitchFamily="34" charset="-122"/>
                </a:rPr>
                <a:t>M2</a:t>
              </a:r>
              <a:br>
                <a:rPr kumimoji="1" lang="en-GB" altLang="zh-CN" sz="1600" b="1">
                  <a:latin typeface="Times New Roman" panose="02020603050405020304" pitchFamily="18" charset="0"/>
                  <a:ea typeface="Arial Unicode MS" panose="020B0604020202020204" pitchFamily="34" charset="-122"/>
                </a:rPr>
              </a:br>
              <a:r>
                <a:rPr kumimoji="1" lang="zh-CN" altLang="en-GB" sz="1600" b="1">
                  <a:latin typeface="Times New Roman" panose="02020603050405020304" pitchFamily="18" charset="0"/>
                  <a:ea typeface="Arial Unicode MS" panose="020B0604020202020204" pitchFamily="34" charset="-122"/>
                </a:rPr>
                <a:t>蛋白</a:t>
              </a:r>
              <a:endParaRPr kumimoji="1" lang="zh-CN" altLang="en-GB" sz="1600" b="1">
                <a:latin typeface="Times New Roman" panose="02020603050405020304" pitchFamily="18" charset="0"/>
                <a:ea typeface="Arial Unicode MS" panose="020B0604020202020204" pitchFamily="34" charset="-122"/>
              </a:endParaRPr>
            </a:p>
          </p:txBody>
        </p:sp>
        <p:sp>
          <p:nvSpPr>
            <p:cNvPr id="15" name="Line 11"/>
            <p:cNvSpPr>
              <a:spLocks noChangeShapeType="1"/>
            </p:cNvSpPr>
            <p:nvPr/>
          </p:nvSpPr>
          <p:spPr bwMode="auto">
            <a:xfrm>
              <a:off x="5869596" y="4448764"/>
              <a:ext cx="1445917" cy="0"/>
            </a:xfrm>
            <a:prstGeom prst="line">
              <a:avLst/>
            </a:prstGeom>
            <a:noFill/>
            <a:ln w="28575">
              <a:solidFill>
                <a:schemeClr val="tx1"/>
              </a:solidFill>
              <a:round/>
              <a:headEnd type="none" w="sm" len="sm"/>
              <a:tailEnd type="none" w="sm" len="sm"/>
            </a:ln>
            <a:effectLst>
              <a:outerShdw dist="35921" dir="2700000" algn="ctr" rotWithShape="0">
                <a:schemeClr val="bg2"/>
              </a:outerShdw>
            </a:effectLst>
          </p:spPr>
          <p:txBody>
            <a:bodyPr wrap="none" anchor="ctr"/>
            <a:lstStyle/>
            <a:p>
              <a:endParaRPr lang="zh-CN" altLang="en-US"/>
            </a:p>
          </p:txBody>
        </p:sp>
        <p:sp>
          <p:nvSpPr>
            <p:cNvPr id="16" name="Rectangle 12"/>
            <p:cNvSpPr>
              <a:spLocks noChangeArrowheads="1"/>
            </p:cNvSpPr>
            <p:nvPr/>
          </p:nvSpPr>
          <p:spPr bwMode="auto">
            <a:xfrm>
              <a:off x="7337425" y="4249738"/>
              <a:ext cx="1744541" cy="527674"/>
            </a:xfrm>
            <a:prstGeom prst="rect">
              <a:avLst/>
            </a:prstGeom>
            <a:noFill/>
            <a:ln w="9525">
              <a:noFill/>
              <a:miter lim="800000"/>
            </a:ln>
          </p:spPr>
          <p:txBody>
            <a:bodyPr wrap="none" lIns="92075" tIns="46038" rIns="92075" bIns="46038">
              <a:spAutoFit/>
            </a:bodyPr>
            <a:lstStyle/>
            <a:p>
              <a:pPr eaLnBrk="1" hangingPunct="1"/>
              <a:r>
                <a:rPr kumimoji="1" lang="en-GB" altLang="zh-CN" sz="1600" b="1">
                  <a:latin typeface="Times New Roman" panose="02020603050405020304" pitchFamily="18" charset="0"/>
                  <a:ea typeface="Arial Unicode MS" panose="020B0604020202020204" pitchFamily="34" charset="-122"/>
                </a:rPr>
                <a:t>M1 </a:t>
              </a:r>
              <a:r>
                <a:rPr kumimoji="1" lang="zh-CN" altLang="en-GB" sz="1600" b="1">
                  <a:latin typeface="Times New Roman" panose="02020603050405020304" pitchFamily="18" charset="0"/>
                  <a:ea typeface="Arial Unicode MS" panose="020B0604020202020204" pitchFamily="34" charset="-122"/>
                </a:rPr>
                <a:t>蛋白</a:t>
              </a:r>
              <a:endParaRPr kumimoji="1" lang="zh-CN" altLang="en-GB" sz="1600" b="1">
                <a:latin typeface="Times New Roman" panose="02020603050405020304" pitchFamily="18" charset="0"/>
                <a:ea typeface="Arial Unicode MS" panose="020B0604020202020204" pitchFamily="3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传染源</a:t>
            </a:r>
            <a:endParaRPr lang="zh-CN" altLang="en-US" sz="2800" b="1" dirty="0"/>
          </a:p>
        </p:txBody>
      </p:sp>
      <p:sp>
        <p:nvSpPr>
          <p:cNvPr id="3" name="内容占位符 2"/>
          <p:cNvSpPr>
            <a:spLocks noGrp="1"/>
          </p:cNvSpPr>
          <p:nvPr>
            <p:ph idx="1"/>
          </p:nvPr>
        </p:nvSpPr>
        <p:spPr>
          <a:xfrm>
            <a:off x="500034" y="1428736"/>
            <a:ext cx="8229600" cy="4389120"/>
          </a:xfrm>
        </p:spPr>
        <p:txBody>
          <a:bodyPr>
            <a:normAutofit lnSpcReduction="10000"/>
          </a:bodyPr>
          <a:lstStyle/>
          <a:p>
            <a:pPr>
              <a:lnSpc>
                <a:spcPct val="150000"/>
              </a:lnSpc>
              <a:buFont typeface="Wingdings" panose="05000000000000000000" pitchFamily="2" charset="2"/>
              <a:buChar char="l"/>
            </a:pPr>
            <a:r>
              <a:rPr lang="zh-CN" altLang="zh-CN" sz="2800" dirty="0" smtClean="0">
                <a:latin typeface="+mn-ea"/>
              </a:rPr>
              <a:t>流感患者和隐性感染者是流感的主要传染源。从潜伏期末到急性期都有传染性。</a:t>
            </a:r>
            <a:endParaRPr lang="en-US" altLang="zh-CN" sz="2800" dirty="0" smtClean="0">
              <a:latin typeface="+mn-ea"/>
            </a:endParaRPr>
          </a:p>
          <a:p>
            <a:pPr lvl="1">
              <a:lnSpc>
                <a:spcPct val="150000"/>
              </a:lnSpc>
              <a:buFont typeface="Wingdings" panose="05000000000000000000" pitchFamily="2" charset="2"/>
              <a:buChar char="Ø"/>
            </a:pPr>
            <a:r>
              <a:rPr lang="zh-CN" altLang="en-US" dirty="0" smtClean="0">
                <a:latin typeface="+mn-ea"/>
              </a:rPr>
              <a:t>感染后</a:t>
            </a:r>
            <a:r>
              <a:rPr lang="en-US" altLang="zh-CN" dirty="0" smtClean="0">
                <a:latin typeface="+mn-ea"/>
              </a:rPr>
              <a:t>3</a:t>
            </a:r>
            <a:r>
              <a:rPr lang="en-US" altLang="en-US" dirty="0" smtClean="0">
                <a:latin typeface="+mn-ea"/>
              </a:rPr>
              <a:t>～</a:t>
            </a:r>
            <a:r>
              <a:rPr lang="en-US" altLang="zh-CN" dirty="0" smtClean="0">
                <a:latin typeface="+mn-ea"/>
              </a:rPr>
              <a:t>5</a:t>
            </a:r>
            <a:r>
              <a:rPr lang="zh-CN" altLang="en-US" dirty="0" smtClean="0">
                <a:latin typeface="+mn-ea"/>
              </a:rPr>
              <a:t>小时即可复制排出病毒。</a:t>
            </a:r>
            <a:endParaRPr lang="en-US" altLang="zh-CN" dirty="0" smtClean="0">
              <a:latin typeface="+mn-ea"/>
            </a:endParaRPr>
          </a:p>
          <a:p>
            <a:pPr lvl="1">
              <a:lnSpc>
                <a:spcPct val="150000"/>
              </a:lnSpc>
              <a:buFont typeface="Wingdings" panose="05000000000000000000" pitchFamily="2" charset="2"/>
              <a:buChar char="Ø"/>
            </a:pPr>
            <a:r>
              <a:rPr lang="zh-CN" altLang="en-US" dirty="0" smtClean="0">
                <a:latin typeface="+mn-ea"/>
              </a:rPr>
              <a:t>发病第</a:t>
            </a:r>
            <a:r>
              <a:rPr lang="en-US" altLang="zh-CN" dirty="0" smtClean="0">
                <a:latin typeface="+mn-ea"/>
              </a:rPr>
              <a:t>24-48</a:t>
            </a:r>
            <a:r>
              <a:rPr lang="zh-CN" altLang="en-US" dirty="0" smtClean="0">
                <a:latin typeface="+mn-ea"/>
              </a:rPr>
              <a:t>小时是病毒排出的高峰。</a:t>
            </a:r>
            <a:endParaRPr lang="en-US" altLang="zh-CN" dirty="0" smtClean="0">
              <a:latin typeface="+mn-ea"/>
            </a:endParaRPr>
          </a:p>
          <a:p>
            <a:pPr lvl="1">
              <a:lnSpc>
                <a:spcPct val="150000"/>
              </a:lnSpc>
              <a:buFont typeface="Wingdings" panose="05000000000000000000" pitchFamily="2" charset="2"/>
              <a:buChar char="Ø"/>
            </a:pPr>
            <a:r>
              <a:rPr lang="zh-CN" altLang="zh-CN" dirty="0" smtClean="0">
                <a:latin typeface="+mn-ea"/>
              </a:rPr>
              <a:t>一般持续排毒</a:t>
            </a:r>
            <a:r>
              <a:rPr lang="en-US" altLang="zh-CN" dirty="0" smtClean="0">
                <a:latin typeface="+mn-ea"/>
              </a:rPr>
              <a:t>3-6</a:t>
            </a:r>
            <a:r>
              <a:rPr lang="zh-CN" altLang="zh-CN" dirty="0" smtClean="0">
                <a:latin typeface="+mn-ea"/>
              </a:rPr>
              <a:t>天婴幼儿、免疫功能受损患者排毒时间可超过</a:t>
            </a:r>
            <a:r>
              <a:rPr lang="en-US" altLang="zh-CN" dirty="0" smtClean="0">
                <a:latin typeface="+mn-ea"/>
              </a:rPr>
              <a:t>1</a:t>
            </a:r>
            <a:r>
              <a:rPr lang="zh-CN" altLang="zh-CN" dirty="0" smtClean="0">
                <a:latin typeface="+mn-ea"/>
              </a:rPr>
              <a:t>周。</a:t>
            </a:r>
            <a:endParaRPr lang="en-US" altLang="zh-CN" dirty="0" smtClean="0">
              <a:latin typeface="+mn-ea"/>
            </a:endParaRPr>
          </a:p>
          <a:p>
            <a:pPr>
              <a:lnSpc>
                <a:spcPct val="150000"/>
              </a:lnSpc>
              <a:buFont typeface="Wingdings" panose="05000000000000000000" pitchFamily="2" charset="2"/>
              <a:buChar char="l"/>
            </a:pPr>
            <a:r>
              <a:rPr lang="zh-CN" altLang="zh-CN" sz="2800" dirty="0" smtClean="0">
                <a:latin typeface="+mn-ea"/>
              </a:rPr>
              <a:t>受感染动物也可成为传染源</a:t>
            </a:r>
            <a:r>
              <a:rPr lang="zh-CN" altLang="en-US" sz="2800" dirty="0" smtClean="0">
                <a:latin typeface="+mn-ea"/>
              </a:rPr>
              <a:t>。</a:t>
            </a:r>
            <a:endParaRPr lang="zh-CN" altLang="zh-CN" sz="2800" dirty="0" smtClean="0">
              <a:latin typeface="+mn-ea"/>
            </a:endParaRPr>
          </a:p>
          <a:p>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传播途径</a:t>
            </a:r>
            <a:endParaRPr lang="zh-CN" altLang="en-US" sz="2800" b="1" dirty="0"/>
          </a:p>
        </p:txBody>
      </p:sp>
      <p:sp>
        <p:nvSpPr>
          <p:cNvPr id="3" name="内容占位符 2"/>
          <p:cNvSpPr>
            <a:spLocks noGrp="1"/>
          </p:cNvSpPr>
          <p:nvPr>
            <p:ph idx="1"/>
          </p:nvPr>
        </p:nvSpPr>
        <p:spPr>
          <a:xfrm>
            <a:off x="500034" y="1357298"/>
            <a:ext cx="8229600" cy="4389120"/>
          </a:xfrm>
        </p:spPr>
        <p:txBody>
          <a:bodyPr/>
          <a:lstStyle/>
          <a:p>
            <a:pPr>
              <a:lnSpc>
                <a:spcPct val="150000"/>
              </a:lnSpc>
              <a:buFont typeface="Wingdings" panose="05000000000000000000" pitchFamily="2" charset="2"/>
              <a:buChar char="l"/>
            </a:pPr>
            <a:r>
              <a:rPr lang="zh-CN" altLang="zh-CN" sz="2400" dirty="0" smtClean="0">
                <a:latin typeface="+mn-ea"/>
              </a:rPr>
              <a:t>流感主要通过打喷嚏和咳嗽等飞沫传播，也可经口腔、鼻腔、眼睛等黏膜直接或间接接触传播。</a:t>
            </a:r>
            <a:endParaRPr lang="en-US" altLang="zh-CN" sz="2400" dirty="0" smtClean="0">
              <a:latin typeface="+mn-ea"/>
            </a:endParaRPr>
          </a:p>
          <a:p>
            <a:pPr>
              <a:lnSpc>
                <a:spcPct val="150000"/>
              </a:lnSpc>
              <a:buFont typeface="Wingdings" panose="05000000000000000000" pitchFamily="2" charset="2"/>
              <a:buChar char="l"/>
            </a:pPr>
            <a:r>
              <a:rPr lang="zh-CN" altLang="zh-CN" sz="2400" dirty="0" smtClean="0">
                <a:latin typeface="+mn-ea"/>
              </a:rPr>
              <a:t>接触被病毒污染的物品也可引起感染。</a:t>
            </a:r>
            <a:endParaRPr lang="en-US" altLang="zh-CN" sz="2400" dirty="0" smtClean="0">
              <a:latin typeface="+mn-ea"/>
            </a:endParaRPr>
          </a:p>
          <a:p>
            <a:pPr>
              <a:lnSpc>
                <a:spcPct val="150000"/>
              </a:lnSpc>
              <a:buFont typeface="Wingdings" panose="05000000000000000000" pitchFamily="2" charset="2"/>
              <a:buChar char="l"/>
            </a:pPr>
            <a:r>
              <a:rPr lang="zh-CN" altLang="zh-CN" sz="2400" dirty="0" smtClean="0">
                <a:latin typeface="+mn-ea"/>
              </a:rPr>
              <a:t>人感染禽流感主要是通过直接接触受感染的动物或受污染的环境而获得。 近距离密切接触可发生有限传播。</a:t>
            </a:r>
            <a:endParaRPr lang="zh-CN" altLang="en-US" dirty="0">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易感人群</a:t>
            </a:r>
            <a:endParaRPr lang="zh-CN" altLang="en-US" sz="2800" b="1" dirty="0"/>
          </a:p>
        </p:txBody>
      </p:sp>
      <p:sp>
        <p:nvSpPr>
          <p:cNvPr id="3" name="内容占位符 2"/>
          <p:cNvSpPr>
            <a:spLocks noGrp="1"/>
          </p:cNvSpPr>
          <p:nvPr>
            <p:ph idx="1"/>
          </p:nvPr>
        </p:nvSpPr>
        <p:spPr>
          <a:xfrm>
            <a:off x="428596" y="1357298"/>
            <a:ext cx="8229600" cy="4389120"/>
          </a:xfrm>
        </p:spPr>
        <p:txBody>
          <a:bodyPr/>
          <a:lstStyle/>
          <a:p>
            <a:pPr>
              <a:lnSpc>
                <a:spcPct val="150000"/>
              </a:lnSpc>
              <a:buFont typeface="Wingdings" panose="05000000000000000000" pitchFamily="2" charset="2"/>
              <a:buChar char="l"/>
            </a:pPr>
            <a:r>
              <a:rPr lang="zh-CN" altLang="zh-CN" dirty="0" smtClean="0">
                <a:latin typeface="+mn-ea"/>
              </a:rPr>
              <a:t>人群普遍易感。</a:t>
            </a:r>
            <a:endParaRPr lang="en-US" altLang="zh-CN" dirty="0" smtClean="0">
              <a:latin typeface="+mn-ea"/>
            </a:endParaRPr>
          </a:p>
          <a:p>
            <a:pPr lvl="1">
              <a:lnSpc>
                <a:spcPct val="150000"/>
              </a:lnSpc>
              <a:buFont typeface="Wingdings" panose="05000000000000000000" pitchFamily="2" charset="2"/>
              <a:buChar char="Ø"/>
            </a:pPr>
            <a:r>
              <a:rPr lang="zh-CN" altLang="en-US" dirty="0" smtClean="0">
                <a:latin typeface="+mn-ea"/>
              </a:rPr>
              <a:t>较高比例的隐性传染。</a:t>
            </a:r>
            <a:endParaRPr lang="en-US" altLang="zh-CN" dirty="0" smtClean="0">
              <a:latin typeface="+mn-ea"/>
            </a:endParaRPr>
          </a:p>
          <a:p>
            <a:pPr lvl="1">
              <a:lnSpc>
                <a:spcPct val="150000"/>
              </a:lnSpc>
              <a:buFont typeface="Wingdings" panose="05000000000000000000" pitchFamily="2" charset="2"/>
              <a:buChar char="Ø"/>
            </a:pPr>
            <a:r>
              <a:rPr lang="zh-CN" altLang="zh-CN" dirty="0" smtClean="0">
                <a:latin typeface="+mn-ea"/>
              </a:rPr>
              <a:t>控制难度大</a:t>
            </a:r>
            <a:r>
              <a:rPr lang="zh-CN" altLang="en-US" dirty="0" smtClean="0">
                <a:latin typeface="+mn-ea"/>
              </a:rPr>
              <a:t>。</a:t>
            </a:r>
            <a:endParaRPr lang="en-US" altLang="zh-CN" dirty="0" smtClean="0">
              <a:latin typeface="+mn-ea"/>
            </a:endParaRPr>
          </a:p>
          <a:p>
            <a:pPr>
              <a:lnSpc>
                <a:spcPct val="150000"/>
              </a:lnSpc>
              <a:buFont typeface="Wingdings" panose="05000000000000000000" pitchFamily="2" charset="2"/>
              <a:buChar char="l"/>
            </a:pPr>
            <a:r>
              <a:rPr lang="zh-CN" altLang="zh-CN" dirty="0" smtClean="0">
                <a:latin typeface="+mn-ea"/>
              </a:rPr>
              <a:t>接种流感疫苗可有效预防相应亚型</a:t>
            </a:r>
            <a:r>
              <a:rPr lang="zh-CN" altLang="en-US" dirty="0" smtClean="0">
                <a:latin typeface="+mn-ea"/>
              </a:rPr>
              <a:t>、毒株</a:t>
            </a:r>
            <a:r>
              <a:rPr lang="zh-CN" altLang="zh-CN" dirty="0" smtClean="0">
                <a:latin typeface="+mn-ea"/>
              </a:rPr>
              <a:t>的流感病毒感染</a:t>
            </a:r>
            <a:r>
              <a:rPr lang="zh-CN" altLang="zh-CN" dirty="0" smtClean="0">
                <a:latin typeface="黑体" panose="02010600030101010101" pitchFamily="49" charset="-122"/>
                <a:ea typeface="黑体" panose="02010600030101010101" pitchFamily="49" charset="-122"/>
              </a:rPr>
              <a:t>。</a:t>
            </a:r>
            <a:endParaRPr lang="zh-CN" altLang="zh-CN" dirty="0" smtClean="0">
              <a:latin typeface="黑体" panose="02010600030101010101" pitchFamily="49" charset="-122"/>
              <a:ea typeface="黑体" panose="02010600030101010101" pitchFamily="49" charset="-122"/>
            </a:endParaRPr>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临床表现</a:t>
            </a:r>
            <a:endParaRPr lang="zh-CN" altLang="en-US" sz="2800" b="1" dirty="0"/>
          </a:p>
        </p:txBody>
      </p:sp>
      <p:sp>
        <p:nvSpPr>
          <p:cNvPr id="3" name="内容占位符 2"/>
          <p:cNvSpPr>
            <a:spLocks noGrp="1"/>
          </p:cNvSpPr>
          <p:nvPr>
            <p:ph idx="1"/>
          </p:nvPr>
        </p:nvSpPr>
        <p:spPr>
          <a:xfrm>
            <a:off x="500034" y="1500174"/>
            <a:ext cx="8229600" cy="4389120"/>
          </a:xfrm>
        </p:spPr>
        <p:txBody>
          <a:bodyPr/>
          <a:lstStyle/>
          <a:p>
            <a:pPr marL="0">
              <a:lnSpc>
                <a:spcPct val="110000"/>
              </a:lnSpc>
              <a:buFont typeface="Wingdings" panose="05000000000000000000" pitchFamily="2" charset="2"/>
              <a:buChar char="l"/>
            </a:pPr>
            <a:r>
              <a:rPr lang="zh-CN" altLang="zh-CN" dirty="0" smtClean="0">
                <a:latin typeface="黑体" panose="02010600030101010101" pitchFamily="49" charset="-122"/>
                <a:ea typeface="黑体" panose="02010600030101010101" pitchFamily="49" charset="-122"/>
              </a:rPr>
              <a:t>潜伏期</a:t>
            </a:r>
            <a:endParaRPr lang="en-US" altLang="zh-CN" dirty="0" smtClean="0">
              <a:latin typeface="黑体" panose="02010600030101010101" pitchFamily="49" charset="-122"/>
              <a:ea typeface="黑体" panose="02010600030101010101" pitchFamily="49" charset="-122"/>
            </a:endParaRPr>
          </a:p>
          <a:p>
            <a:pPr marL="400050" lvl="1">
              <a:lnSpc>
                <a:spcPct val="110000"/>
              </a:lnSpc>
            </a:pPr>
            <a:r>
              <a:rPr lang="en-US" altLang="zh-CN" dirty="0" smtClean="0">
                <a:latin typeface="黑体" panose="02010600030101010101" pitchFamily="49" charset="-122"/>
                <a:ea typeface="黑体" panose="02010600030101010101" pitchFamily="49" charset="-122"/>
              </a:rPr>
              <a:t>1-7</a:t>
            </a:r>
            <a:r>
              <a:rPr lang="zh-CN" altLang="zh-CN" dirty="0" smtClean="0">
                <a:latin typeface="黑体" panose="02010600030101010101" pitchFamily="49" charset="-122"/>
                <a:ea typeface="黑体" panose="02010600030101010101" pitchFamily="49" charset="-122"/>
              </a:rPr>
              <a:t>天，多为</a:t>
            </a:r>
            <a:r>
              <a:rPr lang="en-US" altLang="zh-CN" dirty="0" smtClean="0">
                <a:latin typeface="黑体" panose="02010600030101010101" pitchFamily="49" charset="-122"/>
                <a:ea typeface="黑体" panose="02010600030101010101" pitchFamily="49" charset="-122"/>
              </a:rPr>
              <a:t>2-4</a:t>
            </a:r>
            <a:r>
              <a:rPr lang="zh-CN" altLang="zh-CN" dirty="0" smtClean="0">
                <a:latin typeface="黑体" panose="02010600030101010101" pitchFamily="49" charset="-122"/>
                <a:ea typeface="黑体" panose="02010600030101010101" pitchFamily="49" charset="-122"/>
              </a:rPr>
              <a:t>天。</a:t>
            </a:r>
            <a:endParaRPr lang="zh-CN" altLang="zh-CN" dirty="0" smtClean="0">
              <a:latin typeface="黑体" panose="02010600030101010101" pitchFamily="49" charset="-122"/>
              <a:ea typeface="黑体" panose="02010600030101010101" pitchFamily="49" charset="-122"/>
            </a:endParaRPr>
          </a:p>
          <a:p>
            <a:pPr marL="0">
              <a:lnSpc>
                <a:spcPct val="110000"/>
              </a:lnSpc>
              <a:buFont typeface="Wingdings" panose="05000000000000000000" pitchFamily="2" charset="2"/>
              <a:buChar char="l"/>
            </a:pPr>
            <a:r>
              <a:rPr lang="zh-CN" altLang="en-US" dirty="0" smtClean="0">
                <a:solidFill>
                  <a:srgbClr val="262626"/>
                </a:solidFill>
                <a:latin typeface="黑体" panose="02010600030101010101" pitchFamily="49" charset="-122"/>
                <a:ea typeface="黑体" panose="02010600030101010101" pitchFamily="49" charset="-122"/>
              </a:rPr>
              <a:t>流感样</a:t>
            </a:r>
            <a:r>
              <a:rPr lang="zh-CN" altLang="zh-CN" dirty="0" smtClean="0">
                <a:solidFill>
                  <a:srgbClr val="262626"/>
                </a:solidFill>
                <a:latin typeface="黑体" panose="02010600030101010101" pitchFamily="49" charset="-122"/>
                <a:ea typeface="黑体" panose="02010600030101010101" pitchFamily="49" charset="-122"/>
              </a:rPr>
              <a:t>症状</a:t>
            </a:r>
            <a:endParaRPr lang="en-US" altLang="zh-CN" dirty="0" smtClean="0">
              <a:solidFill>
                <a:srgbClr val="262626"/>
              </a:solidFill>
              <a:latin typeface="黑体" panose="02010600030101010101" pitchFamily="49" charset="-122"/>
              <a:ea typeface="黑体" panose="02010600030101010101" pitchFamily="49" charset="-122"/>
            </a:endParaRPr>
          </a:p>
          <a:p>
            <a:pPr marL="0">
              <a:lnSpc>
                <a:spcPct val="110000"/>
              </a:lnSpc>
              <a:spcBef>
                <a:spcPts val="600"/>
              </a:spcBef>
              <a:buNone/>
            </a:pPr>
            <a:r>
              <a:rPr lang="zh-CN" altLang="en-US" sz="2400" dirty="0" smtClean="0"/>
              <a:t>        主要表现为发热、头痛、肌痛和全身不适，</a:t>
            </a:r>
            <a:r>
              <a:rPr lang="zh-CN" altLang="en-US" sz="2400" dirty="0" smtClean="0">
                <a:latin typeface="+mn-ea"/>
              </a:rPr>
              <a:t>体温可达</a:t>
            </a:r>
            <a:r>
              <a:rPr lang="en-US" altLang="zh-CN" sz="2400" dirty="0" smtClean="0">
                <a:latin typeface="+mn-ea"/>
              </a:rPr>
              <a:t>39-40℃</a:t>
            </a:r>
            <a:r>
              <a:rPr lang="zh-CN" altLang="en-US" sz="2400" dirty="0" smtClean="0">
                <a:latin typeface="+mn-ea"/>
              </a:rPr>
              <a:t>，可有畏寒、寒战，多伴全身肌肉关节酸痛、乏力、食欲减退等全身症状，常有咽喉痛、干咳，可有鼻塞、流涕等。</a:t>
            </a:r>
            <a:endParaRPr lang="en-US" altLang="zh-CN" sz="2400" dirty="0" smtClean="0">
              <a:latin typeface="+mn-ea"/>
            </a:endParaRPr>
          </a:p>
          <a:p>
            <a:pPr marL="0">
              <a:lnSpc>
                <a:spcPct val="110000"/>
              </a:lnSpc>
              <a:spcBef>
                <a:spcPts val="600"/>
              </a:spcBef>
              <a:buNone/>
            </a:pPr>
            <a:r>
              <a:rPr lang="zh-CN" altLang="en-US" sz="2400" dirty="0" smtClean="0"/>
              <a:t>        部分以呕吐、腹痛、腹泻为特点，常见于感染乙型流感的儿童。</a:t>
            </a:r>
            <a:endParaRPr lang="zh-CN" altLang="en-US" sz="2400" dirty="0" smtClean="0">
              <a:latin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并发症</a:t>
            </a:r>
            <a:endParaRPr lang="zh-CN" altLang="en-US" sz="2800" b="1" dirty="0"/>
          </a:p>
        </p:txBody>
      </p:sp>
      <p:sp>
        <p:nvSpPr>
          <p:cNvPr id="3" name="内容占位符 2"/>
          <p:cNvSpPr>
            <a:spLocks noGrp="1"/>
          </p:cNvSpPr>
          <p:nvPr>
            <p:ph idx="1"/>
          </p:nvPr>
        </p:nvSpPr>
        <p:spPr>
          <a:xfrm>
            <a:off x="500034" y="1571612"/>
            <a:ext cx="8229600" cy="4389120"/>
          </a:xfrm>
        </p:spPr>
        <p:txBody>
          <a:bodyPr/>
          <a:lstStyle/>
          <a:p>
            <a:pPr>
              <a:buFont typeface="Wingdings" panose="05000000000000000000" pitchFamily="2" charset="2"/>
              <a:buChar char="l"/>
            </a:pPr>
            <a:r>
              <a:rPr lang="zh-CN" altLang="en-US" dirty="0" smtClean="0"/>
              <a:t>肺炎</a:t>
            </a:r>
            <a:endParaRPr lang="en-US" altLang="zh-CN" dirty="0" smtClean="0"/>
          </a:p>
          <a:p>
            <a:pPr>
              <a:buFont typeface="Wingdings" panose="05000000000000000000" pitchFamily="2" charset="2"/>
              <a:buChar char="l"/>
            </a:pPr>
            <a:r>
              <a:rPr lang="zh-CN" altLang="en-US" dirty="0" smtClean="0"/>
              <a:t>神经系统损伤</a:t>
            </a:r>
            <a:endParaRPr lang="en-US" altLang="zh-CN" dirty="0" smtClean="0"/>
          </a:p>
          <a:p>
            <a:pPr>
              <a:buFont typeface="Wingdings" panose="05000000000000000000" pitchFamily="2" charset="2"/>
              <a:buChar char="l"/>
            </a:pPr>
            <a:r>
              <a:rPr lang="zh-CN" altLang="en-US" dirty="0" smtClean="0"/>
              <a:t>心脏损伤</a:t>
            </a:r>
            <a:endParaRPr lang="en-US" altLang="zh-CN" dirty="0" smtClean="0"/>
          </a:p>
          <a:p>
            <a:pPr>
              <a:buFont typeface="Wingdings" panose="05000000000000000000" pitchFamily="2" charset="2"/>
              <a:buChar char="l"/>
            </a:pPr>
            <a:r>
              <a:rPr lang="zh-CN" altLang="en-US" dirty="0" smtClean="0"/>
              <a:t>肌炎和横纹肌溶解</a:t>
            </a:r>
            <a:endParaRPr lang="en-US" altLang="zh-CN" dirty="0" smtClean="0"/>
          </a:p>
          <a:p>
            <a:pPr>
              <a:buFont typeface="Wingdings" panose="05000000000000000000" pitchFamily="2" charset="2"/>
              <a:buChar char="l"/>
            </a:pPr>
            <a:r>
              <a:rPr lang="zh-CN" altLang="en-US" dirty="0" smtClean="0"/>
              <a:t>脓毒症休克</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实验室检查</a:t>
            </a:r>
            <a:endParaRPr lang="zh-CN" altLang="en-US" sz="2800" b="1" dirty="0"/>
          </a:p>
        </p:txBody>
      </p:sp>
      <p:sp>
        <p:nvSpPr>
          <p:cNvPr id="3" name="内容占位符 2"/>
          <p:cNvSpPr>
            <a:spLocks noGrp="1"/>
          </p:cNvSpPr>
          <p:nvPr>
            <p:ph idx="1"/>
          </p:nvPr>
        </p:nvSpPr>
        <p:spPr>
          <a:xfrm>
            <a:off x="500034" y="1500174"/>
            <a:ext cx="8229600" cy="4389120"/>
          </a:xfrm>
        </p:spPr>
        <p:txBody>
          <a:bodyPr>
            <a:normAutofit lnSpcReduction="10000"/>
          </a:bodyPr>
          <a:lstStyle/>
          <a:p>
            <a:pPr>
              <a:buFont typeface="Wingdings" panose="05000000000000000000" pitchFamily="2" charset="2"/>
              <a:buChar char="l"/>
            </a:pPr>
            <a:r>
              <a:rPr lang="zh-CN" altLang="en-US" dirty="0" smtClean="0"/>
              <a:t>外周血常规：白细胞总数一般不高或降低，重症病例淋巴细胞计数明显降低。</a:t>
            </a:r>
            <a:endParaRPr lang="zh-CN" altLang="en-US" dirty="0" smtClean="0"/>
          </a:p>
          <a:p>
            <a:pPr>
              <a:buFont typeface="Wingdings" panose="05000000000000000000" pitchFamily="2" charset="2"/>
              <a:buChar char="l"/>
            </a:pPr>
            <a:r>
              <a:rPr lang="zh-CN" altLang="en-US" dirty="0" smtClean="0"/>
              <a:t>血生化：部分病例出现低钾血症</a:t>
            </a:r>
            <a:r>
              <a:rPr lang="en-US" altLang="zh-CN" dirty="0" smtClean="0"/>
              <a:t>,</a:t>
            </a:r>
            <a:r>
              <a:rPr lang="zh-CN" altLang="en-US" dirty="0" smtClean="0"/>
              <a:t>少数病例肌酸激酶、天门冬氨酸氨基转移酶、丙氨酸氨基转移酶、乳酸脱氢酶、肌酐等升高。</a:t>
            </a:r>
            <a:endParaRPr lang="zh-CN" altLang="en-US" dirty="0" smtClean="0"/>
          </a:p>
          <a:p>
            <a:pPr>
              <a:buFont typeface="Wingdings" panose="05000000000000000000" pitchFamily="2" charset="2"/>
              <a:buChar char="l"/>
            </a:pPr>
            <a:r>
              <a:rPr lang="zh-CN" altLang="en-US" dirty="0" smtClean="0"/>
              <a:t>病原学相关检查</a:t>
            </a:r>
            <a:endParaRPr lang="zh-CN" altLang="en-US" dirty="0" smtClean="0"/>
          </a:p>
          <a:p>
            <a:pPr>
              <a:buFont typeface="Wingdings" panose="05000000000000000000" pitchFamily="2" charset="2"/>
              <a:buChar char="Ø"/>
            </a:pPr>
            <a:r>
              <a:rPr lang="zh-CN" altLang="en-US" dirty="0" smtClean="0"/>
              <a:t>病毒核酸检测</a:t>
            </a:r>
            <a:endParaRPr lang="zh-CN" altLang="en-US" dirty="0" smtClean="0"/>
          </a:p>
          <a:p>
            <a:pPr>
              <a:buFont typeface="Wingdings" panose="05000000000000000000" pitchFamily="2" charset="2"/>
              <a:buChar char="Ø"/>
            </a:pPr>
            <a:r>
              <a:rPr lang="zh-CN" altLang="en-US" dirty="0" smtClean="0"/>
              <a:t>病毒抗原检测（快速诊断试剂检测）</a:t>
            </a:r>
            <a:endParaRPr lang="zh-CN" altLang="en-US" dirty="0" smtClean="0"/>
          </a:p>
          <a:p>
            <a:pPr>
              <a:buFont typeface="Wingdings" panose="05000000000000000000" pitchFamily="2" charset="2"/>
              <a:buChar char="Ø"/>
            </a:pPr>
            <a:r>
              <a:rPr lang="zh-CN" altLang="en-US" dirty="0" smtClean="0"/>
              <a:t>血清学检测</a:t>
            </a:r>
            <a:endParaRPr lang="zh-CN" altLang="en-US" dirty="0" smtClean="0"/>
          </a:p>
          <a:p>
            <a:pPr>
              <a:buFont typeface="Wingdings" panose="05000000000000000000" pitchFamily="2" charset="2"/>
              <a:buChar char="Ø"/>
            </a:pPr>
            <a:r>
              <a:rPr lang="zh-CN" altLang="en-US" dirty="0" smtClean="0"/>
              <a:t>病毒分离培养</a:t>
            </a:r>
            <a:endParaRPr lang="zh-CN" altLang="en-US" dirty="0" smtClean="0"/>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影像学表现</a:t>
            </a:r>
            <a:endParaRPr lang="zh-CN" altLang="en-US" sz="2800" b="1" dirty="0"/>
          </a:p>
        </p:txBody>
      </p:sp>
      <p:sp>
        <p:nvSpPr>
          <p:cNvPr id="3" name="内容占位符 2"/>
          <p:cNvSpPr>
            <a:spLocks noGrp="1"/>
          </p:cNvSpPr>
          <p:nvPr>
            <p:ph idx="1"/>
          </p:nvPr>
        </p:nvSpPr>
        <p:spPr>
          <a:xfrm>
            <a:off x="500034" y="1500174"/>
            <a:ext cx="8229600" cy="4389120"/>
          </a:xfrm>
        </p:spPr>
        <p:txBody>
          <a:bodyPr/>
          <a:lstStyle/>
          <a:p>
            <a:pPr>
              <a:buFont typeface="Wingdings" panose="05000000000000000000" pitchFamily="2" charset="2"/>
              <a:buChar char="l"/>
            </a:pPr>
            <a:r>
              <a:rPr lang="zh-CN" altLang="en-US" dirty="0" smtClean="0"/>
              <a:t>并发肺炎者影像学检查可见肺内斑片状、磨玻璃影、多叶段渗出性病灶；进展迅速者，可发展为双肺弥漫的渗出性病变或实变，个别病例可见胸腔积液。</a:t>
            </a:r>
            <a:endParaRPr lang="zh-CN" altLang="en-US" dirty="0" smtClean="0"/>
          </a:p>
          <a:p>
            <a:pPr>
              <a:buFont typeface="Wingdings" panose="05000000000000000000" pitchFamily="2" charset="2"/>
              <a:buChar char="l"/>
            </a:pPr>
            <a:r>
              <a:rPr lang="zh-CN" altLang="en-US" dirty="0" smtClean="0"/>
              <a:t>儿童病例肺内片状影出现较早</a:t>
            </a:r>
            <a:r>
              <a:rPr lang="en-US" altLang="zh-CN" dirty="0" smtClean="0"/>
              <a:t>,</a:t>
            </a:r>
            <a:r>
              <a:rPr lang="zh-CN" altLang="en-US" dirty="0" smtClean="0"/>
              <a:t>多发及散在分布多见，易出现过度充气，影像学表现变化快，病情进展时病灶扩大融合，可出现气胸、纵隔气肿等征象。</a:t>
            </a:r>
            <a:endParaRPr lang="zh-CN" altLang="en-US" dirty="0" smtClean="0"/>
          </a:p>
          <a:p>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诊断</a:t>
            </a:r>
            <a:endParaRPr lang="zh-CN" altLang="en-US" sz="2800" b="1" dirty="0"/>
          </a:p>
        </p:txBody>
      </p:sp>
      <p:sp>
        <p:nvSpPr>
          <p:cNvPr id="3" name="内容占位符 2"/>
          <p:cNvSpPr>
            <a:spLocks noGrp="1"/>
          </p:cNvSpPr>
          <p:nvPr>
            <p:ph idx="1"/>
          </p:nvPr>
        </p:nvSpPr>
        <p:spPr>
          <a:xfrm>
            <a:off x="428596" y="1571612"/>
            <a:ext cx="8229600" cy="4389120"/>
          </a:xfrm>
        </p:spPr>
        <p:txBody>
          <a:bodyPr>
            <a:normAutofit fontScale="92500" lnSpcReduction="10000"/>
          </a:bodyPr>
          <a:lstStyle/>
          <a:p>
            <a:r>
              <a:rPr lang="zh-CN" altLang="en-US" dirty="0" smtClean="0"/>
              <a:t>诊断主要结合流行病学史、临床表现和病原学检查。</a:t>
            </a:r>
            <a:endParaRPr lang="zh-CN" altLang="en-US" dirty="0" smtClean="0"/>
          </a:p>
          <a:p>
            <a:pPr>
              <a:buFont typeface="Wingdings" panose="05000000000000000000" pitchFamily="2" charset="2"/>
              <a:buChar char="l"/>
            </a:pPr>
            <a:r>
              <a:rPr lang="zh-CN" altLang="en-US" dirty="0" smtClean="0"/>
              <a:t>临床诊断病例</a:t>
            </a:r>
            <a:endParaRPr lang="zh-CN" altLang="en-US" dirty="0" smtClean="0"/>
          </a:p>
          <a:p>
            <a:r>
              <a:rPr lang="zh-CN" altLang="en-US" dirty="0" smtClean="0"/>
              <a:t>     出现上述流感临床表现，有流行病学证据或流感快速抗原检测阳性，且排除其他引起流感样症状的疾病。</a:t>
            </a:r>
            <a:endParaRPr lang="zh-CN" altLang="en-US" dirty="0" smtClean="0"/>
          </a:p>
          <a:p>
            <a:pPr>
              <a:buFont typeface="Wingdings" panose="05000000000000000000" pitchFamily="2" charset="2"/>
              <a:buChar char="l"/>
            </a:pPr>
            <a:r>
              <a:rPr lang="zh-CN" altLang="en-US" dirty="0" smtClean="0"/>
              <a:t>确定诊断病例</a:t>
            </a:r>
            <a:endParaRPr lang="zh-CN" altLang="en-US" dirty="0" smtClean="0"/>
          </a:p>
          <a:p>
            <a:r>
              <a:rPr lang="zh-CN" altLang="en-US" dirty="0" smtClean="0"/>
              <a:t>    有上述流感临床表现，具有以下一种或以上病原学检测结果阳性：</a:t>
            </a:r>
            <a:endParaRPr lang="zh-CN" altLang="en-US" dirty="0" smtClean="0"/>
          </a:p>
          <a:p>
            <a:pPr>
              <a:buFont typeface="Wingdings" panose="05000000000000000000" pitchFamily="2" charset="2"/>
              <a:buChar char="Ø"/>
            </a:pPr>
            <a:r>
              <a:rPr lang="zh-CN" altLang="en-US" dirty="0" smtClean="0"/>
              <a:t>流感病毒核酸检测阳性。</a:t>
            </a:r>
            <a:endParaRPr lang="zh-CN" altLang="en-US" dirty="0" smtClean="0"/>
          </a:p>
          <a:p>
            <a:pPr>
              <a:buFont typeface="Wingdings" panose="05000000000000000000" pitchFamily="2" charset="2"/>
              <a:buChar char="Ø"/>
            </a:pPr>
            <a:r>
              <a:rPr lang="zh-CN" altLang="en-US" dirty="0" smtClean="0"/>
              <a:t>流感病毒分离培养阳性。</a:t>
            </a:r>
            <a:endParaRPr lang="zh-CN" altLang="en-US" dirty="0" smtClean="0"/>
          </a:p>
          <a:p>
            <a:pPr>
              <a:buFont typeface="Wingdings" panose="05000000000000000000" pitchFamily="2" charset="2"/>
              <a:buChar char="Ø"/>
            </a:pPr>
            <a:r>
              <a:rPr lang="zh-CN" altLang="en-US" dirty="0" smtClean="0"/>
              <a:t>急性期和恢复期双份血清的流感病毒特异性</a:t>
            </a:r>
            <a:r>
              <a:rPr lang="en-US" altLang="zh-CN" dirty="0" err="1" smtClean="0"/>
              <a:t>IgG</a:t>
            </a:r>
            <a:r>
              <a:rPr lang="zh-CN" altLang="en-US" dirty="0" smtClean="0"/>
              <a:t>抗体水平呈</a:t>
            </a:r>
            <a:r>
              <a:rPr lang="en-US" altLang="zh-CN" dirty="0" smtClean="0"/>
              <a:t>4</a:t>
            </a:r>
            <a:r>
              <a:rPr lang="zh-CN" altLang="en-US" dirty="0" smtClean="0"/>
              <a:t>倍或</a:t>
            </a:r>
            <a:r>
              <a:rPr lang="en-US" altLang="zh-CN" dirty="0" smtClean="0"/>
              <a:t>4</a:t>
            </a:r>
            <a:r>
              <a:rPr lang="zh-CN" altLang="en-US" dirty="0" smtClean="0"/>
              <a:t>倍以上升高。</a:t>
            </a:r>
            <a:endParaRPr lang="zh-CN" altLang="en-US" dirty="0" smtClean="0"/>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诊断</a:t>
            </a:r>
            <a:endParaRPr lang="zh-CN" altLang="en-US" sz="2800" b="1" dirty="0"/>
          </a:p>
        </p:txBody>
      </p:sp>
      <p:sp>
        <p:nvSpPr>
          <p:cNvPr id="3" name="内容占位符 2"/>
          <p:cNvSpPr>
            <a:spLocks noGrp="1"/>
          </p:cNvSpPr>
          <p:nvPr>
            <p:ph idx="1"/>
          </p:nvPr>
        </p:nvSpPr>
        <p:spPr>
          <a:xfrm>
            <a:off x="500034" y="1357298"/>
            <a:ext cx="8229600" cy="4389120"/>
          </a:xfrm>
        </p:spPr>
        <p:txBody>
          <a:bodyPr/>
          <a:lstStyle/>
          <a:p>
            <a:pPr>
              <a:buFont typeface="Wingdings" panose="05000000000000000000" pitchFamily="2" charset="2"/>
              <a:buChar char="l"/>
            </a:pPr>
            <a:r>
              <a:rPr lang="zh-CN" altLang="en-US" dirty="0" smtClean="0"/>
              <a:t>重症病例</a:t>
            </a:r>
            <a:endParaRPr lang="en-US" altLang="zh-CN" dirty="0" smtClean="0"/>
          </a:p>
          <a:p>
            <a:pPr>
              <a:buNone/>
            </a:pPr>
            <a:r>
              <a:rPr lang="en-US" altLang="zh-CN" dirty="0" smtClean="0"/>
              <a:t>       </a:t>
            </a:r>
            <a:r>
              <a:rPr lang="zh-CN" altLang="en-US" dirty="0" smtClean="0"/>
              <a:t>出现以下情况之一者为重症病例</a:t>
            </a:r>
            <a:endParaRPr lang="en-US" altLang="zh-CN" dirty="0" smtClean="0"/>
          </a:p>
          <a:p>
            <a:pPr>
              <a:buFont typeface="Wingdings" panose="05000000000000000000" pitchFamily="2" charset="2"/>
              <a:buChar char="Ø"/>
            </a:pPr>
            <a:r>
              <a:rPr lang="zh-CN" altLang="en-US" dirty="0" smtClean="0"/>
              <a:t>持续高热＞</a:t>
            </a:r>
            <a:r>
              <a:rPr lang="en-US" altLang="zh-CN" dirty="0" smtClean="0"/>
              <a:t>3</a:t>
            </a:r>
            <a:r>
              <a:rPr lang="zh-CN" altLang="en-US" dirty="0" smtClean="0"/>
              <a:t>天，伴有剧烈咳嗽，咳脓痰、血痰，或胸痛；</a:t>
            </a:r>
            <a:endParaRPr lang="zh-CN" altLang="en-US" dirty="0" smtClean="0"/>
          </a:p>
          <a:p>
            <a:pPr>
              <a:buFont typeface="Wingdings" panose="05000000000000000000" pitchFamily="2" charset="2"/>
              <a:buChar char="Ø"/>
            </a:pPr>
            <a:r>
              <a:rPr lang="zh-CN" altLang="en-US" dirty="0" smtClean="0"/>
              <a:t>呼吸频率快，呼吸困难，口唇紫绀；</a:t>
            </a:r>
            <a:endParaRPr lang="zh-CN" altLang="en-US" dirty="0" smtClean="0"/>
          </a:p>
          <a:p>
            <a:pPr>
              <a:buFont typeface="Wingdings" panose="05000000000000000000" pitchFamily="2" charset="2"/>
              <a:buChar char="Ø"/>
            </a:pPr>
            <a:r>
              <a:rPr lang="zh-CN" altLang="en-US" dirty="0" smtClean="0"/>
              <a:t>神志改变：反应迟钝、嗜睡、躁动、惊厥等；</a:t>
            </a:r>
            <a:endParaRPr lang="zh-CN" altLang="en-US" dirty="0" smtClean="0"/>
          </a:p>
          <a:p>
            <a:pPr>
              <a:buFont typeface="Wingdings" panose="05000000000000000000" pitchFamily="2" charset="2"/>
              <a:buChar char="Ø"/>
            </a:pPr>
            <a:r>
              <a:rPr lang="zh-CN" altLang="en-US" dirty="0" smtClean="0"/>
              <a:t>严重呕吐、腹泻，出现脱水表现；</a:t>
            </a:r>
            <a:endParaRPr lang="zh-CN" altLang="en-US" dirty="0" smtClean="0"/>
          </a:p>
          <a:p>
            <a:pPr>
              <a:buFont typeface="Wingdings" panose="05000000000000000000" pitchFamily="2" charset="2"/>
              <a:buChar char="Ø"/>
            </a:pPr>
            <a:r>
              <a:rPr lang="zh-CN" altLang="en-US" dirty="0" smtClean="0"/>
              <a:t>合并肺炎；</a:t>
            </a:r>
            <a:endParaRPr lang="zh-CN" altLang="en-US" dirty="0" smtClean="0"/>
          </a:p>
          <a:p>
            <a:pPr>
              <a:buFont typeface="Wingdings" panose="05000000000000000000" pitchFamily="2" charset="2"/>
              <a:buChar char="Ø"/>
            </a:pPr>
            <a:r>
              <a:rPr lang="zh-CN" altLang="en-US" dirty="0" smtClean="0"/>
              <a:t>原有基础疾病明显加重。</a:t>
            </a:r>
            <a:endParaRPr lang="zh-CN" altLang="en-US" dirty="0" smtClean="0"/>
          </a:p>
          <a:p>
            <a:pPr>
              <a:buNone/>
            </a:pPr>
            <a:endParaRPr lang="en-US" altLang="zh-CN" dirty="0" smtClean="0"/>
          </a:p>
          <a:p>
            <a:pPr>
              <a:buFont typeface="Wingdings" panose="05000000000000000000" pitchFamily="2" charset="2"/>
              <a:buChar char="l"/>
            </a:pP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诊断</a:t>
            </a:r>
            <a:endParaRPr lang="zh-CN" altLang="en-US" dirty="0"/>
          </a:p>
        </p:txBody>
      </p:sp>
      <p:sp>
        <p:nvSpPr>
          <p:cNvPr id="3" name="内容占位符 2"/>
          <p:cNvSpPr>
            <a:spLocks noGrp="1"/>
          </p:cNvSpPr>
          <p:nvPr>
            <p:ph idx="1"/>
          </p:nvPr>
        </p:nvSpPr>
        <p:spPr/>
        <p:txBody>
          <a:bodyPr/>
          <a:lstStyle/>
          <a:p>
            <a:pPr>
              <a:buFont typeface="Wingdings" panose="05000000000000000000" pitchFamily="2" charset="2"/>
              <a:buChar char="l"/>
            </a:pPr>
            <a:r>
              <a:rPr lang="zh-CN" altLang="en-US" dirty="0" smtClean="0"/>
              <a:t>危重病例</a:t>
            </a:r>
            <a:endParaRPr lang="en-US" altLang="zh-CN" dirty="0" smtClean="0"/>
          </a:p>
          <a:p>
            <a:r>
              <a:rPr lang="zh-CN" altLang="en-US" dirty="0" smtClean="0"/>
              <a:t>   出现以下情况之一者为危重病例</a:t>
            </a:r>
            <a:endParaRPr lang="en-US" altLang="zh-CN" dirty="0" smtClean="0"/>
          </a:p>
          <a:p>
            <a:pPr>
              <a:buFont typeface="Wingdings" panose="05000000000000000000" pitchFamily="2" charset="2"/>
              <a:buChar char="Ø"/>
            </a:pPr>
            <a:r>
              <a:rPr lang="zh-CN" altLang="en-US" dirty="0" smtClean="0"/>
              <a:t>呼吸衰竭；</a:t>
            </a:r>
            <a:endParaRPr lang="zh-CN" altLang="en-US" dirty="0" smtClean="0"/>
          </a:p>
          <a:p>
            <a:pPr>
              <a:buFont typeface="Wingdings" panose="05000000000000000000" pitchFamily="2" charset="2"/>
              <a:buChar char="Ø"/>
            </a:pPr>
            <a:r>
              <a:rPr lang="zh-CN" altLang="en-US" dirty="0" smtClean="0"/>
              <a:t>急性坏死性脑病；</a:t>
            </a:r>
            <a:endParaRPr lang="zh-CN" altLang="en-US" dirty="0" smtClean="0"/>
          </a:p>
          <a:p>
            <a:pPr>
              <a:buFont typeface="Wingdings" panose="05000000000000000000" pitchFamily="2" charset="2"/>
              <a:buChar char="Ø"/>
            </a:pPr>
            <a:r>
              <a:rPr lang="zh-CN" altLang="en-US" dirty="0" smtClean="0"/>
              <a:t>脓毒性休克；</a:t>
            </a:r>
            <a:endParaRPr lang="zh-CN" altLang="en-US" dirty="0" smtClean="0"/>
          </a:p>
          <a:p>
            <a:pPr>
              <a:buFont typeface="Wingdings" panose="05000000000000000000" pitchFamily="2" charset="2"/>
              <a:buChar char="Ø"/>
            </a:pPr>
            <a:r>
              <a:rPr lang="zh-CN" altLang="en-US" dirty="0" smtClean="0"/>
              <a:t>多脏器功能不全；</a:t>
            </a:r>
            <a:endParaRPr lang="zh-CN" altLang="en-US" dirty="0" smtClean="0"/>
          </a:p>
          <a:p>
            <a:pPr>
              <a:buFont typeface="Wingdings" panose="05000000000000000000" pitchFamily="2" charset="2"/>
              <a:buChar char="Ø"/>
            </a:pPr>
            <a:r>
              <a:rPr lang="zh-CN" altLang="en-US" dirty="0" smtClean="0"/>
              <a:t>出现其他需进行监护治疗的严重临床情况。</a:t>
            </a:r>
            <a:endParaRPr lang="zh-CN" altLang="en-US" dirty="0" smtClean="0"/>
          </a:p>
          <a:p>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鉴别诊断</a:t>
            </a:r>
            <a:endParaRPr lang="zh-CN" altLang="en-US" sz="2800" dirty="0"/>
          </a:p>
        </p:txBody>
      </p:sp>
      <p:sp>
        <p:nvSpPr>
          <p:cNvPr id="3" name="内容占位符 2"/>
          <p:cNvSpPr>
            <a:spLocks noGrp="1"/>
          </p:cNvSpPr>
          <p:nvPr>
            <p:ph idx="1"/>
          </p:nvPr>
        </p:nvSpPr>
        <p:spPr>
          <a:xfrm>
            <a:off x="500034" y="1500174"/>
            <a:ext cx="8229600" cy="4389120"/>
          </a:xfrm>
        </p:spPr>
        <p:txBody>
          <a:bodyPr/>
          <a:lstStyle/>
          <a:p>
            <a:pPr>
              <a:buFont typeface="Wingdings" panose="05000000000000000000" pitchFamily="2" charset="2"/>
              <a:buChar char="l"/>
            </a:pPr>
            <a:r>
              <a:rPr lang="zh-CN" altLang="zh-CN" dirty="0" smtClean="0">
                <a:latin typeface="黑体" panose="02010600030101010101" pitchFamily="49" charset="-122"/>
                <a:ea typeface="黑体" panose="02010600030101010101" pitchFamily="49" charset="-122"/>
              </a:rPr>
              <a:t>普通感冒</a:t>
            </a:r>
            <a:endParaRPr lang="en-US" altLang="zh-CN" dirty="0" smtClean="0">
              <a:latin typeface="黑体" panose="02010600030101010101" pitchFamily="49" charset="-122"/>
              <a:ea typeface="黑体" panose="02010600030101010101" pitchFamily="49" charset="-122"/>
            </a:endParaRPr>
          </a:p>
          <a:p>
            <a:pPr>
              <a:buFont typeface="Wingdings" panose="05000000000000000000" pitchFamily="2" charset="2"/>
              <a:buChar char="l"/>
            </a:pPr>
            <a:r>
              <a:rPr lang="zh-CN" altLang="zh-CN" dirty="0" smtClean="0">
                <a:latin typeface="黑体" panose="02010600030101010101" pitchFamily="49" charset="-122"/>
                <a:ea typeface="黑体" panose="02010600030101010101" pitchFamily="49" charset="-122"/>
              </a:rPr>
              <a:t>其他类型上呼吸道感染</a:t>
            </a:r>
            <a:endParaRPr lang="en-US" altLang="zh-CN" dirty="0" smtClean="0">
              <a:latin typeface="黑体" panose="02010600030101010101" pitchFamily="49" charset="-122"/>
              <a:ea typeface="黑体" panose="02010600030101010101" pitchFamily="49" charset="-122"/>
            </a:endParaRPr>
          </a:p>
          <a:p>
            <a:pPr>
              <a:buFont typeface="Wingdings" panose="05000000000000000000" pitchFamily="2" charset="2"/>
              <a:buChar char="l"/>
            </a:pPr>
            <a:r>
              <a:rPr lang="zh-CN" altLang="zh-CN" dirty="0" smtClean="0">
                <a:latin typeface="黑体" panose="02010600030101010101" pitchFamily="49" charset="-122"/>
                <a:ea typeface="黑体" panose="02010600030101010101" pitchFamily="49" charset="-122"/>
              </a:rPr>
              <a:t>其他下呼吸道感染</a:t>
            </a:r>
            <a:endParaRPr lang="zh-CN" altLang="en-US" dirty="0" smtClean="0">
              <a:latin typeface="黑体" panose="02010600030101010101" pitchFamily="49" charset="-122"/>
              <a:ea typeface="黑体" panose="02010600030101010101" pitchFamily="49" charset="-122"/>
            </a:endParaRPr>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治疗</a:t>
            </a:r>
            <a:endParaRPr lang="zh-CN" altLang="en-US" sz="2800" b="1" dirty="0"/>
          </a:p>
        </p:txBody>
      </p:sp>
      <p:sp>
        <p:nvSpPr>
          <p:cNvPr id="3" name="内容占位符 2"/>
          <p:cNvSpPr>
            <a:spLocks noGrp="1"/>
          </p:cNvSpPr>
          <p:nvPr>
            <p:ph idx="1"/>
          </p:nvPr>
        </p:nvSpPr>
        <p:spPr>
          <a:xfrm>
            <a:off x="428596" y="1428736"/>
            <a:ext cx="8229600" cy="4389120"/>
          </a:xfrm>
        </p:spPr>
        <p:txBody>
          <a:bodyPr/>
          <a:lstStyle/>
          <a:p>
            <a:pPr>
              <a:buFont typeface="Wingdings" panose="05000000000000000000" pitchFamily="2" charset="2"/>
              <a:buChar char="l"/>
            </a:pPr>
            <a:r>
              <a:rPr lang="zh-CN" altLang="en-US" dirty="0" smtClean="0"/>
              <a:t>根据病情严重程度评估确定住院治疗或门诊治疗。</a:t>
            </a:r>
            <a:endParaRPr lang="en-US" altLang="zh-CN" dirty="0" smtClean="0"/>
          </a:p>
          <a:p>
            <a:pPr>
              <a:spcBef>
                <a:spcPts val="1200"/>
              </a:spcBef>
              <a:buFont typeface="Wingdings" panose="05000000000000000000" pitchFamily="2" charset="2"/>
              <a:buChar char="l"/>
            </a:pPr>
            <a:r>
              <a:rPr lang="zh-CN" altLang="en-US" dirty="0" smtClean="0"/>
              <a:t>尽早使用抗流感病毒药物治疗，尤其是重症流感高危人群。</a:t>
            </a:r>
            <a:endParaRPr lang="en-US" altLang="zh-CN" dirty="0" smtClean="0"/>
          </a:p>
          <a:p>
            <a:pPr lvl="1">
              <a:spcBef>
                <a:spcPts val="1200"/>
              </a:spcBef>
              <a:buFont typeface="Wingdings" panose="05000000000000000000" pitchFamily="2" charset="2"/>
              <a:buChar char="Ø"/>
            </a:pPr>
            <a:r>
              <a:rPr lang="zh-CN" altLang="en-US" sz="2600" dirty="0" smtClean="0"/>
              <a:t>可以缓解流感症状、缩短病程，降低并发症发生率、降低病死率。</a:t>
            </a:r>
            <a:endParaRPr lang="en-US" altLang="zh-CN" sz="2600" dirty="0" smtClean="0"/>
          </a:p>
          <a:p>
            <a:pPr>
              <a:spcBef>
                <a:spcPts val="1200"/>
              </a:spcBef>
              <a:buFont typeface="Wingdings" panose="05000000000000000000" pitchFamily="2" charset="2"/>
              <a:buChar char="l"/>
            </a:pPr>
            <a:r>
              <a:rPr lang="zh-CN" altLang="en-US" dirty="0" smtClean="0"/>
              <a:t>避免盲目或不恰当使用抗菌药物，仅在继发细菌性感染时才考虑使用。</a:t>
            </a:r>
            <a:endParaRPr lang="en-US" altLang="zh-CN" dirty="0" smtClean="0"/>
          </a:p>
          <a:p>
            <a:pPr>
              <a:buFont typeface="Wingdings" panose="05000000000000000000" pitchFamily="2" charset="2"/>
              <a:buChar char="l"/>
            </a:pPr>
            <a:endParaRPr lang="en-US" altLang="zh-CN" sz="2400" dirty="0" smtClean="0">
              <a:latin typeface="黑体" panose="02010600030101010101" pitchFamily="49" charset="-122"/>
              <a:ea typeface="黑体" panose="02010600030101010101" pitchFamily="49" charset="-122"/>
            </a:endParaRPr>
          </a:p>
          <a:p>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对症治疗</a:t>
            </a:r>
            <a:endParaRPr lang="zh-CN" altLang="en-US" sz="2800" b="1" dirty="0"/>
          </a:p>
        </p:txBody>
      </p:sp>
      <p:sp>
        <p:nvSpPr>
          <p:cNvPr id="3" name="内容占位符 2"/>
          <p:cNvSpPr>
            <a:spLocks noGrp="1"/>
          </p:cNvSpPr>
          <p:nvPr>
            <p:ph idx="1"/>
          </p:nvPr>
        </p:nvSpPr>
        <p:spPr>
          <a:xfrm>
            <a:off x="500034" y="1428736"/>
            <a:ext cx="8229600" cy="4389120"/>
          </a:xfrm>
        </p:spPr>
        <p:txBody>
          <a:bodyPr/>
          <a:lstStyle/>
          <a:p>
            <a:pPr>
              <a:buFont typeface="Wingdings" panose="05000000000000000000" pitchFamily="2" charset="2"/>
              <a:buChar char="l"/>
            </a:pPr>
            <a:r>
              <a:rPr lang="zh-CN" altLang="zh-CN" dirty="0" smtClean="0"/>
              <a:t>高热者可进行物理降温，或应用解热药物。</a:t>
            </a:r>
            <a:endParaRPr lang="en-US" altLang="zh-CN" dirty="0" smtClean="0"/>
          </a:p>
          <a:p>
            <a:pPr>
              <a:buFont typeface="Wingdings" panose="05000000000000000000" pitchFamily="2" charset="2"/>
              <a:buChar char="l"/>
            </a:pPr>
            <a:r>
              <a:rPr lang="zh-CN" altLang="zh-CN" dirty="0" smtClean="0"/>
              <a:t>咳嗽咳痰严重者给予止咳祛痰药物。</a:t>
            </a:r>
            <a:endParaRPr lang="en-US" altLang="zh-CN" dirty="0" smtClean="0"/>
          </a:p>
          <a:p>
            <a:pPr>
              <a:buFont typeface="Wingdings" panose="05000000000000000000" pitchFamily="2" charset="2"/>
              <a:buChar char="l"/>
            </a:pPr>
            <a:r>
              <a:rPr lang="zh-CN" altLang="zh-CN" dirty="0" smtClean="0"/>
              <a:t>根据缺氧程度可采用鼻导管、开放面罩及储氧面罩进行氧疗。</a:t>
            </a:r>
            <a:endParaRPr lang="en-US" altLang="zh-CN" dirty="0" smtClean="0"/>
          </a:p>
          <a:p>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抗病毒治疗</a:t>
            </a:r>
            <a:endParaRPr lang="zh-CN" altLang="en-US" sz="2800" b="1" dirty="0"/>
          </a:p>
        </p:txBody>
      </p:sp>
      <p:sp>
        <p:nvSpPr>
          <p:cNvPr id="3" name="内容占位符 2"/>
          <p:cNvSpPr>
            <a:spLocks noGrp="1"/>
          </p:cNvSpPr>
          <p:nvPr>
            <p:ph idx="1"/>
          </p:nvPr>
        </p:nvSpPr>
        <p:spPr>
          <a:xfrm>
            <a:off x="500034" y="1571612"/>
            <a:ext cx="8229600" cy="4389120"/>
          </a:xfrm>
        </p:spPr>
        <p:txBody>
          <a:bodyPr/>
          <a:lstStyle/>
          <a:p>
            <a:r>
              <a:rPr lang="zh-CN" altLang="en-US" dirty="0" smtClean="0"/>
              <a:t>抗病毒治疗原则</a:t>
            </a:r>
            <a:endParaRPr lang="en-US" altLang="zh-CN" dirty="0" smtClean="0"/>
          </a:p>
          <a:p>
            <a:pPr>
              <a:buFont typeface="Wingdings" panose="05000000000000000000" pitchFamily="2" charset="2"/>
              <a:buChar char="l"/>
            </a:pPr>
            <a:r>
              <a:rPr lang="zh-CN" altLang="zh-CN" dirty="0" smtClean="0"/>
              <a:t>重症高危人群及重症患者，</a:t>
            </a:r>
            <a:r>
              <a:rPr lang="zh-CN" altLang="en-US" dirty="0" smtClean="0"/>
              <a:t>应</a:t>
            </a:r>
            <a:r>
              <a:rPr lang="zh-CN" altLang="zh-CN" dirty="0" smtClean="0"/>
              <a:t>尽早（发病 </a:t>
            </a:r>
            <a:r>
              <a:rPr lang="en-US" altLang="zh-CN" dirty="0" smtClean="0"/>
              <a:t>48h</a:t>
            </a:r>
            <a:r>
              <a:rPr lang="zh-CN" altLang="zh-CN" dirty="0" smtClean="0"/>
              <a:t>内）抗病毒治疗，不必等待病毒检测结果</a:t>
            </a:r>
            <a:r>
              <a:rPr lang="zh-CN" altLang="en-US" dirty="0" smtClean="0"/>
              <a:t>。</a:t>
            </a:r>
            <a:endParaRPr lang="en-US" altLang="zh-CN" dirty="0" smtClean="0"/>
          </a:p>
          <a:p>
            <a:pPr>
              <a:buFont typeface="Wingdings" panose="05000000000000000000" pitchFamily="2" charset="2"/>
              <a:buChar char="l"/>
            </a:pPr>
            <a:r>
              <a:rPr lang="zh-CN" altLang="zh-CN" dirty="0" smtClean="0"/>
              <a:t>发病时间超过</a:t>
            </a:r>
            <a:r>
              <a:rPr lang="en-US" altLang="zh-CN" dirty="0" smtClean="0"/>
              <a:t>48h</a:t>
            </a:r>
            <a:r>
              <a:rPr lang="zh-CN" altLang="zh-CN" dirty="0" smtClean="0"/>
              <a:t>，症状无改善或呈恶化倾向时也应进行抗病毒治疗。</a:t>
            </a:r>
            <a:endParaRPr lang="en-US" altLang="zh-CN" dirty="0" smtClean="0"/>
          </a:p>
          <a:p>
            <a:pPr>
              <a:buFont typeface="Wingdings" panose="05000000000000000000" pitchFamily="2" charset="2"/>
              <a:buChar char="l"/>
            </a:pPr>
            <a:r>
              <a:rPr lang="zh-CN" altLang="zh-CN" dirty="0" smtClean="0"/>
              <a:t>无重症高危因素的患者，发病时间不足</a:t>
            </a:r>
            <a:r>
              <a:rPr lang="en-US" altLang="zh-CN" dirty="0" smtClean="0"/>
              <a:t>48 h</a:t>
            </a:r>
            <a:r>
              <a:rPr lang="zh-CN" altLang="zh-CN" dirty="0" smtClean="0"/>
              <a:t>，为缩短病程、减少并发症也可以抗病毒治疗</a:t>
            </a:r>
            <a:r>
              <a:rPr lang="zh-CN" altLang="en-US" dirty="0" smtClean="0"/>
              <a:t>。</a:t>
            </a:r>
            <a:endParaRPr lang="en-US" altLang="zh-CN" dirty="0" smtClean="0"/>
          </a:p>
          <a:p>
            <a:pPr>
              <a:buFont typeface="Wingdings" panose="05000000000000000000" pitchFamily="2" charset="2"/>
              <a:buChar char="l"/>
            </a:pPr>
            <a:r>
              <a:rPr lang="zh-CN" altLang="en-US" dirty="0" smtClean="0"/>
              <a:t>重症或危重症病例剂量加倍，疗程延长。</a:t>
            </a:r>
            <a:endParaRPr lang="zh-CN" altLang="en-US" dirty="0" smtClean="0"/>
          </a:p>
          <a:p>
            <a:pPr>
              <a:buFont typeface="Wingdings" panose="05000000000000000000" pitchFamily="2" charset="2"/>
              <a:buChar char="l"/>
            </a:pPr>
            <a:endParaRPr lang="zh-CN" altLang="en-US" dirty="0" smtClean="0"/>
          </a:p>
          <a:p>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抗流感病毒药物</a:t>
            </a:r>
            <a:endParaRPr lang="zh-CN" altLang="en-US" sz="2800" b="1" dirty="0"/>
          </a:p>
        </p:txBody>
      </p:sp>
      <p:sp>
        <p:nvSpPr>
          <p:cNvPr id="3" name="内容占位符 2"/>
          <p:cNvSpPr>
            <a:spLocks noGrp="1"/>
          </p:cNvSpPr>
          <p:nvPr>
            <p:ph idx="1"/>
          </p:nvPr>
        </p:nvSpPr>
        <p:spPr>
          <a:xfrm>
            <a:off x="500034" y="1357298"/>
            <a:ext cx="8229600" cy="4389120"/>
          </a:xfrm>
        </p:spPr>
        <p:txBody>
          <a:bodyPr/>
          <a:lstStyle/>
          <a:p>
            <a:pPr>
              <a:buFont typeface="Wingdings" panose="05000000000000000000" pitchFamily="2" charset="2"/>
              <a:buChar char="l"/>
            </a:pPr>
            <a:r>
              <a:rPr lang="zh-CN" altLang="en-US" dirty="0" smtClean="0"/>
              <a:t>奥司他韦</a:t>
            </a:r>
            <a:endParaRPr lang="en-US" altLang="zh-CN" dirty="0" smtClean="0"/>
          </a:p>
          <a:p>
            <a:pPr>
              <a:buNone/>
            </a:pPr>
            <a:r>
              <a:rPr lang="en-US" altLang="zh-CN" dirty="0" smtClean="0"/>
              <a:t>        </a:t>
            </a:r>
            <a:r>
              <a:rPr lang="zh-CN" altLang="en-US" dirty="0" smtClean="0"/>
              <a:t>成人剂量每次</a:t>
            </a:r>
            <a:r>
              <a:rPr lang="en-US" altLang="zh-CN" dirty="0" smtClean="0"/>
              <a:t>75mg</a:t>
            </a:r>
            <a:r>
              <a:rPr lang="zh-CN" altLang="en-US" dirty="0" smtClean="0"/>
              <a:t>，每日</a:t>
            </a:r>
            <a:r>
              <a:rPr lang="en-US" altLang="zh-CN" dirty="0" smtClean="0"/>
              <a:t>2</a:t>
            </a:r>
            <a:r>
              <a:rPr lang="zh-CN" altLang="en-US" dirty="0" smtClean="0"/>
              <a:t>次，疗程</a:t>
            </a:r>
            <a:r>
              <a:rPr lang="en-US" altLang="zh-CN" dirty="0" smtClean="0"/>
              <a:t>5</a:t>
            </a:r>
            <a:r>
              <a:rPr lang="zh-CN" altLang="en-US" dirty="0" smtClean="0"/>
              <a:t>天，重症病例剂量可加倍，疗程可延长。肾功能不全者要根据肾功能调整剂量。</a:t>
            </a:r>
            <a:r>
              <a:rPr lang="en-US" altLang="zh-CN" dirty="0" smtClean="0"/>
              <a:t>1</a:t>
            </a:r>
            <a:r>
              <a:rPr lang="zh-CN" altLang="en-US" dirty="0" smtClean="0"/>
              <a:t>岁及以上年龄的儿童应根据体重给药：体重不足</a:t>
            </a:r>
            <a:r>
              <a:rPr lang="en-US" altLang="zh-CN" dirty="0" smtClean="0"/>
              <a:t>15Kg</a:t>
            </a:r>
            <a:r>
              <a:rPr lang="zh-CN" altLang="en-US" dirty="0" smtClean="0"/>
              <a:t>者，予</a:t>
            </a:r>
            <a:r>
              <a:rPr lang="en-US" altLang="zh-CN" dirty="0" smtClean="0"/>
              <a:t>30mg</a:t>
            </a:r>
            <a:r>
              <a:rPr lang="zh-CN" altLang="en-US" dirty="0" smtClean="0"/>
              <a:t>每日</a:t>
            </a:r>
            <a:r>
              <a:rPr lang="en-US" altLang="zh-CN" dirty="0" smtClean="0"/>
              <a:t>2</a:t>
            </a:r>
            <a:r>
              <a:rPr lang="zh-CN" altLang="en-US" dirty="0" smtClean="0"/>
              <a:t>次；体重</a:t>
            </a:r>
            <a:r>
              <a:rPr lang="en-US" altLang="zh-CN" dirty="0" smtClean="0"/>
              <a:t>15</a:t>
            </a:r>
            <a:r>
              <a:rPr lang="zh-CN" altLang="en-US" dirty="0" smtClean="0"/>
              <a:t>～</a:t>
            </a:r>
            <a:r>
              <a:rPr lang="en-US" altLang="zh-CN" dirty="0" smtClean="0"/>
              <a:t>23Kg</a:t>
            </a:r>
            <a:r>
              <a:rPr lang="zh-CN" altLang="en-US" dirty="0" smtClean="0"/>
              <a:t>者，予</a:t>
            </a:r>
            <a:r>
              <a:rPr lang="en-US" altLang="zh-CN" dirty="0" smtClean="0"/>
              <a:t>45mg</a:t>
            </a:r>
            <a:r>
              <a:rPr lang="zh-CN" altLang="en-US" dirty="0" smtClean="0"/>
              <a:t>每日</a:t>
            </a:r>
            <a:r>
              <a:rPr lang="en-US" altLang="zh-CN" dirty="0" smtClean="0"/>
              <a:t>2</a:t>
            </a:r>
            <a:r>
              <a:rPr lang="zh-CN" altLang="en-US" dirty="0" smtClean="0"/>
              <a:t>次；体重</a:t>
            </a:r>
            <a:r>
              <a:rPr lang="en-US" altLang="zh-CN" dirty="0" smtClean="0"/>
              <a:t>23</a:t>
            </a:r>
            <a:r>
              <a:rPr lang="zh-CN" altLang="en-US" dirty="0" smtClean="0"/>
              <a:t>～</a:t>
            </a:r>
            <a:r>
              <a:rPr lang="en-US" altLang="zh-CN" dirty="0" smtClean="0"/>
              <a:t>40Kg</a:t>
            </a:r>
            <a:r>
              <a:rPr lang="zh-CN" altLang="en-US" dirty="0" smtClean="0"/>
              <a:t>者，予</a:t>
            </a:r>
            <a:r>
              <a:rPr lang="en-US" altLang="zh-CN" dirty="0" smtClean="0"/>
              <a:t>60mg</a:t>
            </a:r>
            <a:r>
              <a:rPr lang="zh-CN" altLang="en-US" dirty="0" smtClean="0"/>
              <a:t>每日</a:t>
            </a:r>
            <a:r>
              <a:rPr lang="en-US" altLang="zh-CN" dirty="0" smtClean="0"/>
              <a:t>2</a:t>
            </a:r>
            <a:r>
              <a:rPr lang="zh-CN" altLang="en-US" dirty="0" smtClean="0"/>
              <a:t>次；体重大于</a:t>
            </a:r>
            <a:r>
              <a:rPr lang="en-US" altLang="zh-CN" dirty="0" smtClean="0"/>
              <a:t>40Kg</a:t>
            </a:r>
            <a:r>
              <a:rPr lang="zh-CN" altLang="en-US" dirty="0" smtClean="0"/>
              <a:t>者，予</a:t>
            </a:r>
            <a:r>
              <a:rPr lang="en-US" altLang="zh-CN" dirty="0" smtClean="0"/>
              <a:t>75mg</a:t>
            </a:r>
            <a:r>
              <a:rPr lang="zh-CN" altLang="en-US" dirty="0" smtClean="0"/>
              <a:t>每日</a:t>
            </a:r>
            <a:r>
              <a:rPr lang="en-US" altLang="zh-CN" dirty="0" smtClean="0"/>
              <a:t>2</a:t>
            </a:r>
            <a:r>
              <a:rPr lang="zh-CN" altLang="en-US" dirty="0" smtClean="0"/>
              <a:t>次。对于吞咽胶囊有困难的儿童，可选用奥司他韦颗粒剂。</a:t>
            </a:r>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抗流感病毒药物</a:t>
            </a:r>
            <a:endParaRPr lang="zh-CN" altLang="en-US" sz="2800" b="1" dirty="0"/>
          </a:p>
        </p:txBody>
      </p:sp>
      <p:sp>
        <p:nvSpPr>
          <p:cNvPr id="3" name="内容占位符 2"/>
          <p:cNvSpPr>
            <a:spLocks noGrp="1"/>
          </p:cNvSpPr>
          <p:nvPr>
            <p:ph idx="1"/>
          </p:nvPr>
        </p:nvSpPr>
        <p:spPr>
          <a:xfrm>
            <a:off x="500034" y="1357298"/>
            <a:ext cx="8229600" cy="4389120"/>
          </a:xfrm>
        </p:spPr>
        <p:txBody>
          <a:bodyPr>
            <a:normAutofit/>
          </a:bodyPr>
          <a:lstStyle/>
          <a:p>
            <a:pPr>
              <a:buFont typeface="Wingdings" panose="05000000000000000000" pitchFamily="2" charset="2"/>
              <a:buChar char="l"/>
            </a:pPr>
            <a:r>
              <a:rPr lang="zh-CN" altLang="en-US" dirty="0" smtClean="0">
                <a:latin typeface="+mn-ea"/>
              </a:rPr>
              <a:t>扎那米韦</a:t>
            </a:r>
            <a:endParaRPr lang="en-US" altLang="zh-CN" dirty="0" smtClean="0">
              <a:latin typeface="+mn-ea"/>
            </a:endParaRPr>
          </a:p>
          <a:p>
            <a:pPr>
              <a:buNone/>
            </a:pPr>
            <a:r>
              <a:rPr lang="zh-CN" altLang="en-US" dirty="0" smtClean="0">
                <a:latin typeface="+mn-ea"/>
              </a:rPr>
              <a:t>    适用于于成人及</a:t>
            </a:r>
            <a:r>
              <a:rPr lang="en-US" altLang="zh-CN" dirty="0" smtClean="0">
                <a:latin typeface="+mn-ea"/>
              </a:rPr>
              <a:t>7</a:t>
            </a:r>
            <a:r>
              <a:rPr lang="zh-CN" altLang="en-US" dirty="0" smtClean="0">
                <a:latin typeface="+mn-ea"/>
              </a:rPr>
              <a:t>岁以上青少年，用法：每日</a:t>
            </a:r>
            <a:r>
              <a:rPr lang="en-US" altLang="zh-CN" dirty="0" smtClean="0">
                <a:latin typeface="+mn-ea"/>
              </a:rPr>
              <a:t>2</a:t>
            </a:r>
            <a:r>
              <a:rPr lang="zh-CN" altLang="en-US" dirty="0" smtClean="0">
                <a:latin typeface="+mn-ea"/>
              </a:rPr>
              <a:t>次，间隔</a:t>
            </a:r>
            <a:r>
              <a:rPr lang="en-US" altLang="zh-CN" dirty="0" smtClean="0">
                <a:latin typeface="+mn-ea"/>
              </a:rPr>
              <a:t>12</a:t>
            </a:r>
            <a:r>
              <a:rPr lang="zh-CN" altLang="en-US" dirty="0" smtClean="0">
                <a:latin typeface="+mn-ea"/>
              </a:rPr>
              <a:t>小时；每次</a:t>
            </a:r>
            <a:r>
              <a:rPr lang="en-US" altLang="zh-CN" dirty="0" smtClean="0">
                <a:latin typeface="+mn-ea"/>
              </a:rPr>
              <a:t>10mg</a:t>
            </a:r>
            <a:r>
              <a:rPr lang="zh-CN" altLang="en-US" dirty="0" smtClean="0">
                <a:latin typeface="+mn-ea"/>
              </a:rPr>
              <a:t>（分两次吸入）。但吸入剂不建议用于重症或有并发症的患者。</a:t>
            </a:r>
            <a:endParaRPr lang="zh-CN" altLang="en-US" dirty="0" smtClean="0">
              <a:latin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抗流感病毒药物</a:t>
            </a:r>
            <a:endParaRPr lang="zh-CN" altLang="en-US" sz="2800" b="1" dirty="0"/>
          </a:p>
        </p:txBody>
      </p:sp>
      <p:sp>
        <p:nvSpPr>
          <p:cNvPr id="3" name="内容占位符 2"/>
          <p:cNvSpPr>
            <a:spLocks noGrp="1"/>
          </p:cNvSpPr>
          <p:nvPr>
            <p:ph idx="1"/>
          </p:nvPr>
        </p:nvSpPr>
        <p:spPr>
          <a:xfrm>
            <a:off x="500034" y="1357298"/>
            <a:ext cx="8229600" cy="4389120"/>
          </a:xfrm>
        </p:spPr>
        <p:txBody>
          <a:bodyPr>
            <a:normAutofit/>
          </a:bodyPr>
          <a:lstStyle/>
          <a:p>
            <a:pPr>
              <a:buFont typeface="Wingdings" panose="05000000000000000000" pitchFamily="2" charset="2"/>
              <a:buChar char="l"/>
            </a:pPr>
            <a:r>
              <a:rPr lang="zh-CN" altLang="en-US" dirty="0" smtClean="0">
                <a:latin typeface="+mn-ea"/>
              </a:rPr>
              <a:t>帕拉米韦</a:t>
            </a:r>
            <a:endParaRPr lang="en-US" altLang="zh-CN" dirty="0" smtClean="0">
              <a:latin typeface="+mn-ea"/>
            </a:endParaRPr>
          </a:p>
          <a:p>
            <a:pPr>
              <a:buNone/>
            </a:pPr>
            <a:r>
              <a:rPr lang="en-US" altLang="zh-CN" dirty="0" smtClean="0">
                <a:latin typeface="+mn-ea"/>
              </a:rPr>
              <a:t>    </a:t>
            </a:r>
            <a:r>
              <a:rPr lang="zh-CN" altLang="en-US" dirty="0" smtClean="0">
                <a:latin typeface="+mn-ea"/>
              </a:rPr>
              <a:t>成人用量为</a:t>
            </a:r>
            <a:r>
              <a:rPr lang="en-US" altLang="zh-CN" dirty="0" smtClean="0">
                <a:latin typeface="+mn-ea"/>
              </a:rPr>
              <a:t>300</a:t>
            </a:r>
            <a:r>
              <a:rPr lang="zh-CN" altLang="en-US" dirty="0" smtClean="0">
                <a:latin typeface="+mn-ea"/>
              </a:rPr>
              <a:t>～</a:t>
            </a:r>
            <a:r>
              <a:rPr lang="en-US" altLang="zh-CN" dirty="0" smtClean="0">
                <a:latin typeface="+mn-ea"/>
              </a:rPr>
              <a:t>600mg</a:t>
            </a:r>
            <a:r>
              <a:rPr lang="zh-CN" altLang="en-US" dirty="0" smtClean="0">
                <a:latin typeface="+mn-ea"/>
              </a:rPr>
              <a:t>，小于</a:t>
            </a:r>
            <a:r>
              <a:rPr lang="en-US" altLang="zh-CN" dirty="0" smtClean="0">
                <a:latin typeface="+mn-ea"/>
              </a:rPr>
              <a:t>30d</a:t>
            </a:r>
            <a:r>
              <a:rPr lang="zh-CN" altLang="en-US" dirty="0" smtClean="0">
                <a:latin typeface="+mn-ea"/>
              </a:rPr>
              <a:t>新生儿</a:t>
            </a:r>
            <a:r>
              <a:rPr lang="en-US" altLang="zh-CN" dirty="0" smtClean="0">
                <a:latin typeface="+mn-ea"/>
              </a:rPr>
              <a:t>6mg/kg</a:t>
            </a:r>
            <a:r>
              <a:rPr lang="zh-CN" altLang="en-US" dirty="0" smtClean="0">
                <a:latin typeface="+mn-ea"/>
              </a:rPr>
              <a:t>，</a:t>
            </a:r>
            <a:r>
              <a:rPr lang="en-US" altLang="zh-CN" dirty="0" smtClean="0">
                <a:latin typeface="+mn-ea"/>
              </a:rPr>
              <a:t>31-90d</a:t>
            </a:r>
            <a:r>
              <a:rPr lang="zh-CN" altLang="en-US" dirty="0" smtClean="0">
                <a:latin typeface="+mn-ea"/>
              </a:rPr>
              <a:t>婴儿</a:t>
            </a:r>
            <a:r>
              <a:rPr lang="en-US" altLang="zh-CN" dirty="0" smtClean="0">
                <a:latin typeface="+mn-ea"/>
              </a:rPr>
              <a:t>8mg/kg</a:t>
            </a:r>
            <a:r>
              <a:rPr lang="zh-CN" altLang="en-US" dirty="0" smtClean="0">
                <a:latin typeface="+mn-ea"/>
              </a:rPr>
              <a:t>，</a:t>
            </a:r>
            <a:r>
              <a:rPr lang="en-US" altLang="zh-CN" dirty="0" smtClean="0">
                <a:latin typeface="+mn-ea"/>
              </a:rPr>
              <a:t>91d-17</a:t>
            </a:r>
            <a:r>
              <a:rPr lang="zh-CN" altLang="en-US" dirty="0" smtClean="0">
                <a:latin typeface="+mn-ea"/>
              </a:rPr>
              <a:t>岁儿童</a:t>
            </a:r>
            <a:r>
              <a:rPr lang="en-US" altLang="zh-CN" dirty="0" smtClean="0">
                <a:latin typeface="+mn-ea"/>
              </a:rPr>
              <a:t>10mg/kg,</a:t>
            </a:r>
            <a:r>
              <a:rPr lang="zh-CN" altLang="en-US" dirty="0" smtClean="0">
                <a:latin typeface="+mn-ea"/>
              </a:rPr>
              <a:t>静脉滴注，每日</a:t>
            </a:r>
            <a:r>
              <a:rPr lang="en-US" altLang="zh-CN" dirty="0" smtClean="0">
                <a:latin typeface="+mn-ea"/>
              </a:rPr>
              <a:t>1</a:t>
            </a:r>
            <a:r>
              <a:rPr lang="zh-CN" altLang="en-US" dirty="0" smtClean="0">
                <a:latin typeface="+mn-ea"/>
              </a:rPr>
              <a:t>次，</a:t>
            </a:r>
            <a:r>
              <a:rPr lang="en-US" altLang="zh-CN" dirty="0" smtClean="0">
                <a:latin typeface="+mn-ea"/>
              </a:rPr>
              <a:t>1</a:t>
            </a:r>
            <a:r>
              <a:rPr lang="zh-CN" altLang="en-US" dirty="0" smtClean="0">
                <a:latin typeface="+mn-ea"/>
              </a:rPr>
              <a:t>～</a:t>
            </a:r>
            <a:r>
              <a:rPr lang="en-US" altLang="zh-CN" dirty="0" smtClean="0">
                <a:latin typeface="+mn-ea"/>
              </a:rPr>
              <a:t>5</a:t>
            </a:r>
            <a:r>
              <a:rPr lang="zh-CN" altLang="en-US" dirty="0" smtClean="0">
                <a:latin typeface="+mn-ea"/>
              </a:rPr>
              <a:t>天，重症病例疗程可适当延长。目前临床应用数据有限，应严密观察不良反应。</a:t>
            </a:r>
            <a:endParaRPr lang="zh-CN" altLang="en-US" dirty="0" smtClean="0">
              <a:latin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抗流感病毒药物</a:t>
            </a:r>
            <a:endParaRPr lang="zh-CN" altLang="en-US" sz="2800" b="1" dirty="0"/>
          </a:p>
        </p:txBody>
      </p:sp>
      <p:sp>
        <p:nvSpPr>
          <p:cNvPr id="3" name="内容占位符 2"/>
          <p:cNvSpPr>
            <a:spLocks noGrp="1"/>
          </p:cNvSpPr>
          <p:nvPr>
            <p:ph idx="1"/>
          </p:nvPr>
        </p:nvSpPr>
        <p:spPr>
          <a:xfrm>
            <a:off x="500034" y="1357298"/>
            <a:ext cx="8229600" cy="4389120"/>
          </a:xfrm>
        </p:spPr>
        <p:txBody>
          <a:bodyPr>
            <a:normAutofit/>
          </a:bodyPr>
          <a:lstStyle/>
          <a:p>
            <a:pPr>
              <a:buFont typeface="Wingdings" panose="05000000000000000000" pitchFamily="2" charset="2"/>
              <a:buChar char="l"/>
            </a:pPr>
            <a:r>
              <a:rPr lang="zh-CN" altLang="en-US" dirty="0" smtClean="0"/>
              <a:t>离子通道</a:t>
            </a:r>
            <a:r>
              <a:rPr lang="en-US" altLang="zh-CN" dirty="0" smtClean="0"/>
              <a:t>M2</a:t>
            </a:r>
            <a:r>
              <a:rPr lang="zh-CN" altLang="en-US" dirty="0" smtClean="0"/>
              <a:t>阻滞剂</a:t>
            </a:r>
            <a:endParaRPr lang="en-US" altLang="zh-CN" dirty="0" smtClean="0"/>
          </a:p>
          <a:p>
            <a:pPr>
              <a:buNone/>
            </a:pPr>
            <a:r>
              <a:rPr lang="zh-CN" altLang="en-US" dirty="0" smtClean="0"/>
              <a:t>       金刚烷胺和金刚乙胺仅对甲型流感病毒有效，但目前监测资料显示甲型流感病毒对其耐药，不建议使用。</a:t>
            </a:r>
            <a:endParaRPr lang="zh-CN" altLang="en-US" dirty="0" smtClean="0">
              <a:latin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重症病例的治疗</a:t>
            </a:r>
            <a:endParaRPr lang="zh-CN" altLang="en-US" sz="2800" b="1" dirty="0"/>
          </a:p>
        </p:txBody>
      </p:sp>
      <p:sp>
        <p:nvSpPr>
          <p:cNvPr id="3" name="内容占位符 2"/>
          <p:cNvSpPr>
            <a:spLocks noGrp="1"/>
          </p:cNvSpPr>
          <p:nvPr>
            <p:ph idx="1"/>
          </p:nvPr>
        </p:nvSpPr>
        <p:spPr>
          <a:xfrm>
            <a:off x="500034" y="1428736"/>
            <a:ext cx="8229600" cy="4389120"/>
          </a:xfrm>
        </p:spPr>
        <p:txBody>
          <a:bodyPr/>
          <a:lstStyle/>
          <a:p>
            <a:pPr>
              <a:buFont typeface="Wingdings" panose="05000000000000000000" pitchFamily="2" charset="2"/>
              <a:buChar char="l"/>
            </a:pPr>
            <a:r>
              <a:rPr lang="zh-CN" altLang="en-US" dirty="0" smtClean="0"/>
              <a:t>治疗原则：积极治疗原发病，防治并发症，并进行有效的器官功能支持。</a:t>
            </a:r>
            <a:endParaRPr lang="zh-CN" altLang="en-US" dirty="0" smtClean="0"/>
          </a:p>
          <a:p>
            <a:pPr>
              <a:buFont typeface="Wingdings" panose="05000000000000000000" pitchFamily="2" charset="2"/>
              <a:buChar char="Ø"/>
            </a:pPr>
            <a:r>
              <a:rPr lang="zh-CN" altLang="en-US" dirty="0" smtClean="0"/>
              <a:t>如出现低氧血症或呼吸衰竭，应及时给予相应的治疗措施，包括氧疗或机械通气等。</a:t>
            </a:r>
            <a:endParaRPr lang="zh-CN" altLang="en-US" dirty="0" smtClean="0"/>
          </a:p>
          <a:p>
            <a:pPr>
              <a:buFont typeface="Wingdings" panose="05000000000000000000" pitchFamily="2" charset="2"/>
              <a:buChar char="Ø"/>
            </a:pPr>
            <a:r>
              <a:rPr lang="zh-CN" altLang="en-US" dirty="0" smtClean="0"/>
              <a:t>合并休克时给予相应抗休克治疗。</a:t>
            </a:r>
            <a:endParaRPr lang="zh-CN" altLang="en-US" dirty="0" smtClean="0"/>
          </a:p>
          <a:p>
            <a:pPr>
              <a:buFont typeface="Wingdings" panose="05000000000000000000" pitchFamily="2" charset="2"/>
              <a:buChar char="Ø"/>
            </a:pPr>
            <a:r>
              <a:rPr lang="zh-CN" altLang="en-US" dirty="0" smtClean="0"/>
              <a:t>出现其他脏器功能损害时，给予相应支持治疗。</a:t>
            </a:r>
            <a:endParaRPr lang="zh-CN" altLang="en-US" dirty="0" smtClean="0"/>
          </a:p>
          <a:p>
            <a:pPr>
              <a:buFont typeface="Wingdings" panose="05000000000000000000" pitchFamily="2" charset="2"/>
              <a:buChar char="Ø"/>
            </a:pPr>
            <a:r>
              <a:rPr lang="zh-CN" altLang="en-US" dirty="0" smtClean="0"/>
              <a:t>出现继发感染时，给予相应抗感染治疗。</a:t>
            </a:r>
            <a:endParaRPr lang="zh-CN" altLang="en-US" dirty="0" smtClean="0"/>
          </a:p>
          <a:p>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smtClean="0"/>
              <a:t>中医中药治疗</a:t>
            </a:r>
            <a:endParaRPr lang="zh-CN" altLang="en-US" sz="2800" b="1" dirty="0"/>
          </a:p>
        </p:txBody>
      </p:sp>
      <p:sp>
        <p:nvSpPr>
          <p:cNvPr id="3" name="内容占位符 2"/>
          <p:cNvSpPr>
            <a:spLocks noGrp="1"/>
          </p:cNvSpPr>
          <p:nvPr>
            <p:ph idx="1"/>
          </p:nvPr>
        </p:nvSpPr>
        <p:spPr/>
        <p:txBody>
          <a:bodyPr/>
          <a:lstStyle/>
          <a:p>
            <a:pPr>
              <a:buFont typeface="Wingdings" panose="05000000000000000000" pitchFamily="2" charset="2"/>
              <a:buChar char="l"/>
            </a:pPr>
            <a:r>
              <a:rPr lang="zh-CN" altLang="en-US" dirty="0" smtClean="0"/>
              <a:t>早期介入</a:t>
            </a:r>
            <a:endParaRPr lang="en-US" altLang="zh-CN" dirty="0" smtClean="0"/>
          </a:p>
          <a:p>
            <a:pPr>
              <a:buFont typeface="Wingdings" panose="05000000000000000000" pitchFamily="2" charset="2"/>
              <a:buChar char="l"/>
            </a:pPr>
            <a:r>
              <a:rPr lang="zh-CN" altLang="en-US" dirty="0" smtClean="0"/>
              <a:t>重症积极介入</a:t>
            </a:r>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81772"/>
          </a:xfrm>
        </p:spPr>
        <p:txBody>
          <a:bodyPr>
            <a:normAutofit/>
          </a:bodyPr>
          <a:lstStyle/>
          <a:p>
            <a:r>
              <a:rPr lang="zh-CN" altLang="en-US" sz="2800" b="1" dirty="0" smtClean="0"/>
              <a:t>病例</a:t>
            </a:r>
            <a:endParaRPr lang="zh-CN" altLang="en-US" sz="2800" b="1" dirty="0"/>
          </a:p>
        </p:txBody>
      </p:sp>
      <p:pic>
        <p:nvPicPr>
          <p:cNvPr id="1026" name="Picture 2" descr="C:\Users\Administrator\Desktop\微信图片_20180112134222.jpg"/>
          <p:cNvPicPr>
            <a:picLocks noGrp="1" noChangeAspect="1" noChangeArrowheads="1"/>
          </p:cNvPicPr>
          <p:nvPr>
            <p:ph idx="1"/>
          </p:nvPr>
        </p:nvPicPr>
        <p:blipFill>
          <a:blip r:embed="rId1" cstate="print"/>
          <a:srcRect/>
          <a:stretch>
            <a:fillRect/>
          </a:stretch>
        </p:blipFill>
        <p:spPr bwMode="auto">
          <a:xfrm>
            <a:off x="1071538" y="1357298"/>
            <a:ext cx="6929486" cy="5197114"/>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2051" name="Picture 3" descr="C:\Users\Administrator\Desktop\微信图片_20180112134931.jpg"/>
          <p:cNvPicPr>
            <a:picLocks noChangeAspect="1" noChangeArrowheads="1"/>
          </p:cNvPicPr>
          <p:nvPr/>
        </p:nvPicPr>
        <p:blipFill>
          <a:blip r:embed="rId1" cstate="print"/>
          <a:srcRect/>
          <a:stretch>
            <a:fillRect/>
          </a:stretch>
        </p:blipFill>
        <p:spPr bwMode="auto">
          <a:xfrm>
            <a:off x="500034" y="1714488"/>
            <a:ext cx="8187391" cy="364333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4098" name="Picture 2" descr="C:\Users\Administrator\Desktop\微信图片_20180112134258.jpg"/>
          <p:cNvPicPr>
            <a:picLocks noGrp="1" noChangeAspect="1" noChangeArrowheads="1"/>
          </p:cNvPicPr>
          <p:nvPr>
            <p:ph idx="1"/>
          </p:nvPr>
        </p:nvPicPr>
        <p:blipFill>
          <a:blip r:embed="rId1" cstate="print"/>
          <a:srcRect/>
          <a:stretch>
            <a:fillRect/>
          </a:stretch>
        </p:blipFill>
        <p:spPr bwMode="auto">
          <a:xfrm>
            <a:off x="285720" y="1285860"/>
            <a:ext cx="6215106" cy="4661330"/>
          </a:xfrm>
          <a:prstGeom prst="rect">
            <a:avLst/>
          </a:prstGeom>
          <a:noFill/>
        </p:spPr>
      </p:pic>
      <p:pic>
        <p:nvPicPr>
          <p:cNvPr id="5" name="Picture 2" descr="C:\Users\Administrator\Desktop\微信图片_20180112134308.jpg"/>
          <p:cNvPicPr>
            <a:picLocks noChangeAspect="1" noChangeArrowheads="1"/>
          </p:cNvPicPr>
          <p:nvPr/>
        </p:nvPicPr>
        <p:blipFill>
          <a:blip r:embed="rId2" cstate="print"/>
          <a:srcRect/>
          <a:stretch>
            <a:fillRect/>
          </a:stretch>
        </p:blipFill>
        <p:spPr bwMode="auto">
          <a:xfrm>
            <a:off x="3286116" y="2428868"/>
            <a:ext cx="5429256" cy="407194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3074" name="Picture 2" descr="C:\Users\Administrator\Desktop\微信图片_20180112135850.jpg"/>
          <p:cNvPicPr>
            <a:picLocks noChangeAspect="1" noChangeArrowheads="1"/>
          </p:cNvPicPr>
          <p:nvPr/>
        </p:nvPicPr>
        <p:blipFill>
          <a:blip r:embed="rId1" cstate="print"/>
          <a:srcRect/>
          <a:stretch>
            <a:fillRect/>
          </a:stretch>
        </p:blipFill>
        <p:spPr bwMode="auto">
          <a:xfrm>
            <a:off x="142844" y="1643050"/>
            <a:ext cx="3929090" cy="2946818"/>
          </a:xfrm>
          <a:prstGeom prst="rect">
            <a:avLst/>
          </a:prstGeom>
          <a:noFill/>
        </p:spPr>
      </p:pic>
      <p:pic>
        <p:nvPicPr>
          <p:cNvPr id="3075" name="Picture 3" descr="C:\Users\Administrator\Desktop\微信图片_20180112135905.jpg"/>
          <p:cNvPicPr>
            <a:picLocks noChangeAspect="1" noChangeArrowheads="1"/>
          </p:cNvPicPr>
          <p:nvPr/>
        </p:nvPicPr>
        <p:blipFill>
          <a:blip r:embed="rId2" cstate="print"/>
          <a:srcRect/>
          <a:stretch>
            <a:fillRect/>
          </a:stretch>
        </p:blipFill>
        <p:spPr bwMode="auto">
          <a:xfrm>
            <a:off x="4643438" y="1643050"/>
            <a:ext cx="3929090" cy="2946818"/>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5123" name="Picture 3" descr="C:\Users\Administrator\Desktop\微信图片_20180112134239.jpg"/>
          <p:cNvPicPr>
            <a:picLocks noChangeAspect="1" noChangeArrowheads="1"/>
          </p:cNvPicPr>
          <p:nvPr/>
        </p:nvPicPr>
        <p:blipFill>
          <a:blip r:embed="rId1" cstate="print"/>
          <a:srcRect/>
          <a:stretch>
            <a:fillRect/>
          </a:stretch>
        </p:blipFill>
        <p:spPr bwMode="auto">
          <a:xfrm>
            <a:off x="2357422" y="285728"/>
            <a:ext cx="4822047" cy="6429396"/>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6146" name="Picture 2" descr="C:\Users\Administrator\Desktop\微信图片_20180112134319.jpg"/>
          <p:cNvPicPr>
            <a:picLocks noChangeAspect="1" noChangeArrowheads="1"/>
          </p:cNvPicPr>
          <p:nvPr/>
        </p:nvPicPr>
        <p:blipFill>
          <a:blip r:embed="rId1" cstate="print"/>
          <a:srcRect/>
          <a:stretch>
            <a:fillRect/>
          </a:stretch>
        </p:blipFill>
        <p:spPr bwMode="auto">
          <a:xfrm>
            <a:off x="1285852" y="1357298"/>
            <a:ext cx="6667546" cy="500066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7170" name="Picture 2" descr="C:\Users\Administrator\Desktop\微信图片_20180112135920.jpg"/>
          <p:cNvPicPr>
            <a:picLocks noChangeAspect="1" noChangeArrowheads="1"/>
          </p:cNvPicPr>
          <p:nvPr/>
        </p:nvPicPr>
        <p:blipFill>
          <a:blip r:embed="rId1" cstate="print"/>
          <a:srcRect/>
          <a:stretch>
            <a:fillRect/>
          </a:stretch>
        </p:blipFill>
        <p:spPr bwMode="auto">
          <a:xfrm>
            <a:off x="214282" y="1857364"/>
            <a:ext cx="4214842" cy="3161132"/>
          </a:xfrm>
          <a:prstGeom prst="rect">
            <a:avLst/>
          </a:prstGeom>
          <a:noFill/>
        </p:spPr>
      </p:pic>
      <p:pic>
        <p:nvPicPr>
          <p:cNvPr id="7171" name="Picture 3" descr="C:\Users\Administrator\Desktop\微信图片_20180112135920.jpg"/>
          <p:cNvPicPr>
            <a:picLocks noChangeAspect="1" noChangeArrowheads="1"/>
          </p:cNvPicPr>
          <p:nvPr/>
        </p:nvPicPr>
        <p:blipFill>
          <a:blip r:embed="rId1" cstate="print"/>
          <a:srcRect/>
          <a:stretch>
            <a:fillRect/>
          </a:stretch>
        </p:blipFill>
        <p:spPr bwMode="auto">
          <a:xfrm>
            <a:off x="4643438" y="1857364"/>
            <a:ext cx="4214842" cy="3161132"/>
          </a:xfrm>
          <a:prstGeom prst="rect">
            <a:avLst/>
          </a:prstGeom>
          <a:noFill/>
        </p:spPr>
      </p:pic>
      <p:sp>
        <p:nvSpPr>
          <p:cNvPr id="6" name="TextBox 5"/>
          <p:cNvSpPr txBox="1"/>
          <p:nvPr/>
        </p:nvSpPr>
        <p:spPr>
          <a:xfrm>
            <a:off x="1071538" y="5286388"/>
            <a:ext cx="7000924" cy="369332"/>
          </a:xfrm>
          <a:prstGeom prst="rect">
            <a:avLst/>
          </a:prstGeom>
          <a:noFill/>
        </p:spPr>
        <p:txBody>
          <a:bodyPr wrap="square" rtlCol="0">
            <a:spAutoFit/>
          </a:bodyPr>
          <a:lstStyle/>
          <a:p>
            <a:r>
              <a:rPr lang="en-US" altLang="zh-CN" dirty="0" smtClean="0"/>
              <a:t>2017.09.27</a:t>
            </a:r>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510334"/>
          </a:xfrm>
        </p:spPr>
        <p:txBody>
          <a:bodyPr>
            <a:normAutofit/>
          </a:bodyPr>
          <a:lstStyle/>
          <a:p>
            <a:r>
              <a:rPr lang="zh-CN" altLang="en-US" sz="2800" b="1" dirty="0" smtClean="0"/>
              <a:t>病例</a:t>
            </a:r>
            <a:endParaRPr lang="zh-CN" altLang="en-US" sz="2800" dirty="0"/>
          </a:p>
        </p:txBody>
      </p:sp>
      <p:pic>
        <p:nvPicPr>
          <p:cNvPr id="8194" name="Picture 2" descr="C:\Users\Administrator\Desktop\微信图片_20180112135940.jpg"/>
          <p:cNvPicPr>
            <a:picLocks noChangeAspect="1" noChangeArrowheads="1"/>
          </p:cNvPicPr>
          <p:nvPr/>
        </p:nvPicPr>
        <p:blipFill>
          <a:blip r:embed="rId1" cstate="print"/>
          <a:srcRect/>
          <a:stretch>
            <a:fillRect/>
          </a:stretch>
        </p:blipFill>
        <p:spPr bwMode="auto">
          <a:xfrm>
            <a:off x="142844" y="1643050"/>
            <a:ext cx="4286279" cy="3214710"/>
          </a:xfrm>
          <a:prstGeom prst="rect">
            <a:avLst/>
          </a:prstGeom>
          <a:noFill/>
        </p:spPr>
      </p:pic>
      <p:pic>
        <p:nvPicPr>
          <p:cNvPr id="8195" name="Picture 3" descr="C:\Users\Administrator\Desktop\微信图片_20180112135945.jpg"/>
          <p:cNvPicPr>
            <a:picLocks noChangeAspect="1" noChangeArrowheads="1"/>
          </p:cNvPicPr>
          <p:nvPr/>
        </p:nvPicPr>
        <p:blipFill>
          <a:blip r:embed="rId2" cstate="print"/>
          <a:srcRect/>
          <a:stretch>
            <a:fillRect/>
          </a:stretch>
        </p:blipFill>
        <p:spPr bwMode="auto">
          <a:xfrm>
            <a:off x="4572000" y="1643050"/>
            <a:ext cx="4286280" cy="3214710"/>
          </a:xfrm>
          <a:prstGeom prst="rect">
            <a:avLst/>
          </a:prstGeom>
          <a:noFill/>
        </p:spPr>
      </p:pic>
      <p:sp>
        <p:nvSpPr>
          <p:cNvPr id="5" name="TextBox 4"/>
          <p:cNvSpPr txBox="1"/>
          <p:nvPr/>
        </p:nvSpPr>
        <p:spPr>
          <a:xfrm>
            <a:off x="285720" y="5072074"/>
            <a:ext cx="5214974" cy="369332"/>
          </a:xfrm>
          <a:prstGeom prst="rect">
            <a:avLst/>
          </a:prstGeom>
          <a:noFill/>
        </p:spPr>
        <p:txBody>
          <a:bodyPr wrap="square" rtlCol="0">
            <a:spAutoFit/>
          </a:bodyPr>
          <a:lstStyle/>
          <a:p>
            <a:r>
              <a:rPr lang="en-US" altLang="zh-CN" dirty="0" smtClean="0"/>
              <a:t>2017.10.02</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71736" y="2214554"/>
            <a:ext cx="4143404" cy="923330"/>
          </a:xfrm>
          <a:prstGeom prst="rect">
            <a:avLst/>
          </a:prstGeom>
          <a:noFill/>
        </p:spPr>
        <p:txBody>
          <a:bodyPr wrap="square" lIns="91440" tIns="45720" rIns="91440" bIns="45720">
            <a:spAutoFit/>
          </a:bodyPr>
          <a:lstStyle/>
          <a:p>
            <a:pPr algn="ctr"/>
            <a:r>
              <a:rPr lang="zh-CN" altLang="en-US"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谢谢聆听！</a:t>
            </a:r>
            <a:endParaRPr lang="zh-CN" altLang="en-U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0</TotalTime>
  <Words>3795</Words>
  <Application>WPS 演示</Application>
  <PresentationFormat>全屏显示(4:3)</PresentationFormat>
  <Paragraphs>270</Paragraphs>
  <Slides>39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39</vt:i4>
      </vt:variant>
    </vt:vector>
  </HeadingPairs>
  <TitlesOfParts>
    <vt:vector size="51" baseType="lpstr">
      <vt:lpstr>Arial</vt:lpstr>
      <vt:lpstr>宋体</vt:lpstr>
      <vt:lpstr>Wingdings</vt:lpstr>
      <vt:lpstr>Wingdings 2</vt:lpstr>
      <vt:lpstr>黑体</vt:lpstr>
      <vt:lpstr>Times New Roman</vt:lpstr>
      <vt:lpstr>Arial Unicode MS</vt:lpstr>
      <vt:lpstr>Constantia</vt:lpstr>
      <vt:lpstr>Calibri</vt:lpstr>
      <vt:lpstr>隶书</vt:lpstr>
      <vt:lpstr>微软雅黑</vt:lpstr>
      <vt:lpstr>流畅</vt:lpstr>
      <vt:lpstr> 流行性感冒诊疗方案 （2018年版）解读</vt:lpstr>
      <vt:lpstr>人类历史上最严重的几次流感</vt:lpstr>
      <vt:lpstr>人类历史上最严重的几次流感</vt:lpstr>
      <vt:lpstr>人类历史上最严重的几次流感</vt:lpstr>
      <vt:lpstr>人类历史上最严重的几次流感</vt:lpstr>
      <vt:lpstr>人类历史上最严重的几次流感</vt:lpstr>
      <vt:lpstr>全国流感疫情形势</vt:lpstr>
      <vt:lpstr>全国流感疫情形势</vt:lpstr>
      <vt:lpstr>2017-2018流感流行形势</vt:lpstr>
      <vt:lpstr>病原学</vt:lpstr>
      <vt:lpstr>传染源</vt:lpstr>
      <vt:lpstr>传播途径</vt:lpstr>
      <vt:lpstr>易感人群</vt:lpstr>
      <vt:lpstr>临床表现</vt:lpstr>
      <vt:lpstr>并发症</vt:lpstr>
      <vt:lpstr>实验室检查</vt:lpstr>
      <vt:lpstr>影像学表现</vt:lpstr>
      <vt:lpstr>诊断</vt:lpstr>
      <vt:lpstr>诊断</vt:lpstr>
      <vt:lpstr>诊断</vt:lpstr>
      <vt:lpstr>鉴别诊断</vt:lpstr>
      <vt:lpstr>治疗</vt:lpstr>
      <vt:lpstr>对症治疗</vt:lpstr>
      <vt:lpstr>抗病毒治疗</vt:lpstr>
      <vt:lpstr>抗流感病毒药物</vt:lpstr>
      <vt:lpstr>抗流感病毒药物</vt:lpstr>
      <vt:lpstr>抗流感病毒药物</vt:lpstr>
      <vt:lpstr>抗流感病毒药物</vt:lpstr>
      <vt:lpstr>重症病例的治疗</vt:lpstr>
      <vt:lpstr>中医中药治疗</vt:lpstr>
      <vt:lpstr>病例</vt:lpstr>
      <vt:lpstr>病例</vt:lpstr>
      <vt:lpstr>病例</vt:lpstr>
      <vt:lpstr>病例</vt:lpstr>
      <vt:lpstr>病例</vt:lpstr>
      <vt:lpstr>病例</vt:lpstr>
      <vt:lpstr>病例</vt:lpstr>
      <vt:lpstr>病例</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流行性感冒诊疗方案 （2018年版）解读</dc:title>
  <dc:creator>阿司匹林</dc:creator>
  <cp:lastModifiedBy>丁丁</cp:lastModifiedBy>
  <cp:revision>24</cp:revision>
  <dcterms:created xsi:type="dcterms:W3CDTF">2018-01-12T02:39:00Z</dcterms:created>
  <dcterms:modified xsi:type="dcterms:W3CDTF">2018-01-16T02:38:15Z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